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72" r:id="rId2"/>
    <p:sldMasterId id="2147483894" r:id="rId3"/>
    <p:sldMasterId id="2147484019" r:id="rId4"/>
    <p:sldMasterId id="2147484043" r:id="rId5"/>
    <p:sldMasterId id="2147484067" r:id="rId6"/>
    <p:sldMasterId id="2147484079" r:id="rId7"/>
    <p:sldMasterId id="2147484115" r:id="rId8"/>
    <p:sldMasterId id="2147484151" r:id="rId9"/>
    <p:sldMasterId id="2147484187" r:id="rId10"/>
    <p:sldMasterId id="2147484202" r:id="rId11"/>
  </p:sldMasterIdLst>
  <p:notesMasterIdLst>
    <p:notesMasterId r:id="rId53"/>
  </p:notesMasterIdLst>
  <p:handoutMasterIdLst>
    <p:handoutMasterId r:id="rId54"/>
  </p:handoutMasterIdLst>
  <p:sldIdLst>
    <p:sldId id="863" r:id="rId12"/>
    <p:sldId id="889" r:id="rId13"/>
    <p:sldId id="908" r:id="rId14"/>
    <p:sldId id="935" r:id="rId15"/>
    <p:sldId id="946" r:id="rId16"/>
    <p:sldId id="949" r:id="rId17"/>
    <p:sldId id="948" r:id="rId18"/>
    <p:sldId id="942" r:id="rId19"/>
    <p:sldId id="769" r:id="rId20"/>
    <p:sldId id="943" r:id="rId21"/>
    <p:sldId id="963" r:id="rId22"/>
    <p:sldId id="944" r:id="rId23"/>
    <p:sldId id="945" r:id="rId24"/>
    <p:sldId id="904" r:id="rId25"/>
    <p:sldId id="823" r:id="rId26"/>
    <p:sldId id="866" r:id="rId27"/>
    <p:sldId id="952" r:id="rId28"/>
    <p:sldId id="914" r:id="rId29"/>
    <p:sldId id="919" r:id="rId30"/>
    <p:sldId id="842" r:id="rId31"/>
    <p:sldId id="879" r:id="rId32"/>
    <p:sldId id="828" r:id="rId33"/>
    <p:sldId id="931" r:id="rId34"/>
    <p:sldId id="959" r:id="rId35"/>
    <p:sldId id="941" r:id="rId36"/>
    <p:sldId id="925" r:id="rId37"/>
    <p:sldId id="832" r:id="rId38"/>
    <p:sldId id="899" r:id="rId39"/>
    <p:sldId id="953" r:id="rId40"/>
    <p:sldId id="954" r:id="rId41"/>
    <p:sldId id="845" r:id="rId42"/>
    <p:sldId id="897" r:id="rId43"/>
    <p:sldId id="957" r:id="rId44"/>
    <p:sldId id="958" r:id="rId45"/>
    <p:sldId id="900" r:id="rId46"/>
    <p:sldId id="950" r:id="rId47"/>
    <p:sldId id="932" r:id="rId48"/>
    <p:sldId id="968" r:id="rId49"/>
    <p:sldId id="969" r:id="rId50"/>
    <p:sldId id="802" r:id="rId51"/>
    <p:sldId id="765" r:id="rId52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392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784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176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568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6957" algn="l" defTabSz="1218784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352" algn="l" defTabSz="1218784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5741" algn="l" defTabSz="1218784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133" algn="l" defTabSz="1218784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9">
          <p15:clr>
            <a:srgbClr val="A4A3A4"/>
          </p15:clr>
        </p15:guide>
        <p15:guide id="2" orient="horz" pos="4270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orient="horz" pos="536">
          <p15:clr>
            <a:srgbClr val="A4A3A4"/>
          </p15:clr>
        </p15:guide>
        <p15:guide id="5" orient="horz" pos="2476">
          <p15:clr>
            <a:srgbClr val="A4A3A4"/>
          </p15:clr>
        </p15:guide>
        <p15:guide id="6" orient="horz" pos="4202">
          <p15:clr>
            <a:srgbClr val="A4A3A4"/>
          </p15:clr>
        </p15:guide>
        <p15:guide id="7" pos="369">
          <p15:clr>
            <a:srgbClr val="A4A3A4"/>
          </p15:clr>
        </p15:guide>
        <p15:guide id="8" pos="2367">
          <p15:clr>
            <a:srgbClr val="A4A3A4"/>
          </p15:clr>
        </p15:guide>
        <p15:guide id="9" pos="3388">
          <p15:clr>
            <a:srgbClr val="A4A3A4"/>
          </p15:clr>
        </p15:guide>
        <p15:guide id="10" orient="horz">
          <p15:clr>
            <a:srgbClr val="A4A3A4"/>
          </p15:clr>
        </p15:guide>
        <p15:guide id="11" pos="3841">
          <p15:clr>
            <a:srgbClr val="A4A3A4"/>
          </p15:clr>
        </p15:guide>
        <p15:guide id="12" pos="3822">
          <p15:clr>
            <a:srgbClr val="A4A3A4"/>
          </p15:clr>
        </p15:guide>
        <p15:guide id="13" pos="3860">
          <p15:clr>
            <a:srgbClr val="A4A3A4"/>
          </p15:clr>
        </p15:guide>
        <p15:guide id="14" pos="3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785"/>
    <a:srgbClr val="595959"/>
    <a:srgbClr val="FBFBFB"/>
    <a:srgbClr val="FDFDFD"/>
    <a:srgbClr val="F7F7F7"/>
    <a:srgbClr val="7F7F7F"/>
    <a:srgbClr val="6A6A6A"/>
    <a:srgbClr val="F1AEBD"/>
    <a:srgbClr val="4E4E4E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277" autoAdjust="0"/>
  </p:normalViewPr>
  <p:slideViewPr>
    <p:cSldViewPr snapToGrid="0" snapToObjects="1">
      <p:cViewPr>
        <p:scale>
          <a:sx n="66" d="100"/>
          <a:sy n="66" d="100"/>
        </p:scale>
        <p:origin x="-888" y="-270"/>
      </p:cViewPr>
      <p:guideLst>
        <p:guide orient="horz" pos="1449"/>
        <p:guide orient="horz" pos="4271"/>
        <p:guide orient="horz" pos="3379"/>
        <p:guide orient="horz" pos="536"/>
        <p:guide orient="horz" pos="2476"/>
        <p:guide orient="horz" pos="4203"/>
        <p:guide orient="horz"/>
        <p:guide pos="369"/>
        <p:guide pos="2367"/>
        <p:guide pos="3388"/>
        <p:guide pos="3842"/>
        <p:guide pos="3822"/>
        <p:guide pos="3860"/>
        <p:guide pos="387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08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904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Arial" panose="020B0604020202020204" pitchFamily="34" charset="0"/>
              </a:rPr>
              <a:t>10/31/2018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3EEE9B47-791B-47F7-AE03-C0D580CA0B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39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78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1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56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6957" algn="l" defTabSz="12187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352" algn="l" defTabSz="12187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741" algn="l" defTabSz="12187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133" algn="l" defTabSz="12187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0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3EEE9B47-791B-47F7-AE03-C0D580CA0B6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heck Point Logo"/>
          <p:cNvGrpSpPr/>
          <p:nvPr userDrawn="1"/>
        </p:nvGrpSpPr>
        <p:grpSpPr>
          <a:xfrm>
            <a:off x="9" y="5"/>
            <a:ext cx="12188813" cy="6857921"/>
            <a:chOff x="4" y="0"/>
            <a:chExt cx="12188813" cy="685792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" y="0"/>
              <a:ext cx="12188813" cy="6857921"/>
            </a:xfrm>
            <a:prstGeom prst="rect">
              <a:avLst/>
            </a:prstGeom>
          </p:spPr>
        </p:pic>
        <p:grpSp>
          <p:nvGrpSpPr>
            <p:cNvPr id="2" name="Group 4"/>
            <p:cNvGrpSpPr>
              <a:grpSpLocks noChangeAspect="1"/>
            </p:cNvGrpSpPr>
            <p:nvPr userDrawn="1"/>
          </p:nvGrpSpPr>
          <p:grpSpPr bwMode="auto">
            <a:xfrm>
              <a:off x="600692" y="251666"/>
              <a:ext cx="1717578" cy="1072556"/>
              <a:chOff x="464" y="323"/>
              <a:chExt cx="1153" cy="720"/>
            </a:xfrm>
          </p:grpSpPr>
          <p:sp>
            <p:nvSpPr>
              <p:cNvPr id="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5" y="323"/>
                <a:ext cx="115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" name="Rectangle 5"/>
              <p:cNvSpPr>
                <a:spLocks noChangeArrowheads="1"/>
              </p:cNvSpPr>
              <p:nvPr userDrawn="1"/>
            </p:nvSpPr>
            <p:spPr bwMode="auto">
              <a:xfrm>
                <a:off x="819" y="324"/>
                <a:ext cx="442" cy="389"/>
              </a:xfrm>
              <a:prstGeom prst="rect">
                <a:avLst/>
              </a:prstGeom>
              <a:solidFill>
                <a:srgbClr val="F48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" name="Freeform 6"/>
              <p:cNvSpPr>
                <a:spLocks/>
              </p:cNvSpPr>
              <p:nvPr userDrawn="1"/>
            </p:nvSpPr>
            <p:spPr bwMode="auto">
              <a:xfrm>
                <a:off x="904" y="344"/>
                <a:ext cx="292" cy="225"/>
              </a:xfrm>
              <a:custGeom>
                <a:avLst/>
                <a:gdLst>
                  <a:gd name="T0" fmla="*/ 136 w 197"/>
                  <a:gd name="T1" fmla="*/ 148 h 152"/>
                  <a:gd name="T2" fmla="*/ 112 w 197"/>
                  <a:gd name="T3" fmla="*/ 151 h 152"/>
                  <a:gd name="T4" fmla="*/ 95 w 197"/>
                  <a:gd name="T5" fmla="*/ 152 h 152"/>
                  <a:gd name="T6" fmla="*/ 79 w 197"/>
                  <a:gd name="T7" fmla="*/ 152 h 152"/>
                  <a:gd name="T8" fmla="*/ 62 w 197"/>
                  <a:gd name="T9" fmla="*/ 151 h 152"/>
                  <a:gd name="T10" fmla="*/ 44 w 197"/>
                  <a:gd name="T11" fmla="*/ 148 h 152"/>
                  <a:gd name="T12" fmla="*/ 28 w 197"/>
                  <a:gd name="T13" fmla="*/ 145 h 152"/>
                  <a:gd name="T14" fmla="*/ 16 w 197"/>
                  <a:gd name="T15" fmla="*/ 143 h 152"/>
                  <a:gd name="T16" fmla="*/ 14 w 197"/>
                  <a:gd name="T17" fmla="*/ 140 h 152"/>
                  <a:gd name="T18" fmla="*/ 9 w 197"/>
                  <a:gd name="T19" fmla="*/ 124 h 152"/>
                  <a:gd name="T20" fmla="*/ 4 w 197"/>
                  <a:gd name="T21" fmla="*/ 102 h 152"/>
                  <a:gd name="T22" fmla="*/ 2 w 197"/>
                  <a:gd name="T23" fmla="*/ 94 h 152"/>
                  <a:gd name="T24" fmla="*/ 1 w 197"/>
                  <a:gd name="T25" fmla="*/ 80 h 152"/>
                  <a:gd name="T26" fmla="*/ 0 w 197"/>
                  <a:gd name="T27" fmla="*/ 55 h 152"/>
                  <a:gd name="T28" fmla="*/ 3 w 197"/>
                  <a:gd name="T29" fmla="*/ 40 h 152"/>
                  <a:gd name="T30" fmla="*/ 9 w 197"/>
                  <a:gd name="T31" fmla="*/ 24 h 152"/>
                  <a:gd name="T32" fmla="*/ 15 w 197"/>
                  <a:gd name="T33" fmla="*/ 12 h 152"/>
                  <a:gd name="T34" fmla="*/ 21 w 197"/>
                  <a:gd name="T35" fmla="*/ 4 h 152"/>
                  <a:gd name="T36" fmla="*/ 23 w 197"/>
                  <a:gd name="T37" fmla="*/ 3 h 152"/>
                  <a:gd name="T38" fmla="*/ 33 w 197"/>
                  <a:gd name="T39" fmla="*/ 1 h 152"/>
                  <a:gd name="T40" fmla="*/ 36 w 197"/>
                  <a:gd name="T41" fmla="*/ 1 h 152"/>
                  <a:gd name="T42" fmla="*/ 52 w 197"/>
                  <a:gd name="T43" fmla="*/ 1 h 152"/>
                  <a:gd name="T44" fmla="*/ 68 w 197"/>
                  <a:gd name="T45" fmla="*/ 2 h 152"/>
                  <a:gd name="T46" fmla="*/ 85 w 197"/>
                  <a:gd name="T47" fmla="*/ 2 h 152"/>
                  <a:gd name="T48" fmla="*/ 102 w 197"/>
                  <a:gd name="T49" fmla="*/ 2 h 152"/>
                  <a:gd name="T50" fmla="*/ 117 w 197"/>
                  <a:gd name="T51" fmla="*/ 3 h 152"/>
                  <a:gd name="T52" fmla="*/ 133 w 197"/>
                  <a:gd name="T53" fmla="*/ 2 h 152"/>
                  <a:gd name="T54" fmla="*/ 148 w 197"/>
                  <a:gd name="T55" fmla="*/ 2 h 152"/>
                  <a:gd name="T56" fmla="*/ 162 w 197"/>
                  <a:gd name="T57" fmla="*/ 1 h 152"/>
                  <a:gd name="T58" fmla="*/ 175 w 197"/>
                  <a:gd name="T59" fmla="*/ 0 h 152"/>
                  <a:gd name="T60" fmla="*/ 177 w 197"/>
                  <a:gd name="T61" fmla="*/ 1 h 152"/>
                  <a:gd name="T62" fmla="*/ 184 w 197"/>
                  <a:gd name="T63" fmla="*/ 5 h 152"/>
                  <a:gd name="T64" fmla="*/ 184 w 197"/>
                  <a:gd name="T65" fmla="*/ 28 h 152"/>
                  <a:gd name="T66" fmla="*/ 187 w 197"/>
                  <a:gd name="T67" fmla="*/ 45 h 152"/>
                  <a:gd name="T68" fmla="*/ 188 w 197"/>
                  <a:gd name="T69" fmla="*/ 60 h 152"/>
                  <a:gd name="T70" fmla="*/ 192 w 197"/>
                  <a:gd name="T71" fmla="*/ 78 h 152"/>
                  <a:gd name="T72" fmla="*/ 194 w 197"/>
                  <a:gd name="T73" fmla="*/ 88 h 152"/>
                  <a:gd name="T74" fmla="*/ 196 w 197"/>
                  <a:gd name="T75" fmla="*/ 105 h 152"/>
                  <a:gd name="T76" fmla="*/ 195 w 197"/>
                  <a:gd name="T77" fmla="*/ 128 h 152"/>
                  <a:gd name="T78" fmla="*/ 190 w 197"/>
                  <a:gd name="T79" fmla="*/ 139 h 152"/>
                  <a:gd name="T80" fmla="*/ 176 w 197"/>
                  <a:gd name="T81" fmla="*/ 142 h 152"/>
                  <a:gd name="T82" fmla="*/ 166 w 197"/>
                  <a:gd name="T83" fmla="*/ 143 h 152"/>
                  <a:gd name="T84" fmla="*/ 147 w 197"/>
                  <a:gd name="T85" fmla="*/ 145 h 152"/>
                  <a:gd name="T86" fmla="*/ 138 w 197"/>
                  <a:gd name="T87" fmla="*/ 147 h 152"/>
                  <a:gd name="T88" fmla="*/ 136 w 197"/>
                  <a:gd name="T8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152">
                    <a:moveTo>
                      <a:pt x="136" y="148"/>
                    </a:moveTo>
                    <a:cubicBezTo>
                      <a:pt x="130" y="149"/>
                      <a:pt x="118" y="150"/>
                      <a:pt x="112" y="151"/>
                    </a:cubicBezTo>
                    <a:cubicBezTo>
                      <a:pt x="107" y="151"/>
                      <a:pt x="101" y="152"/>
                      <a:pt x="95" y="152"/>
                    </a:cubicBezTo>
                    <a:cubicBezTo>
                      <a:pt x="90" y="152"/>
                      <a:pt x="84" y="152"/>
                      <a:pt x="79" y="152"/>
                    </a:cubicBezTo>
                    <a:cubicBezTo>
                      <a:pt x="73" y="152"/>
                      <a:pt x="67" y="152"/>
                      <a:pt x="62" y="151"/>
                    </a:cubicBezTo>
                    <a:cubicBezTo>
                      <a:pt x="50" y="150"/>
                      <a:pt x="48" y="148"/>
                      <a:pt x="44" y="148"/>
                    </a:cubicBezTo>
                    <a:cubicBezTo>
                      <a:pt x="38" y="147"/>
                      <a:pt x="33" y="146"/>
                      <a:pt x="28" y="145"/>
                    </a:cubicBezTo>
                    <a:cubicBezTo>
                      <a:pt x="23" y="144"/>
                      <a:pt x="19" y="143"/>
                      <a:pt x="16" y="143"/>
                    </a:cubicBezTo>
                    <a:cubicBezTo>
                      <a:pt x="16" y="142"/>
                      <a:pt x="15" y="140"/>
                      <a:pt x="14" y="140"/>
                    </a:cubicBezTo>
                    <a:cubicBezTo>
                      <a:pt x="12" y="133"/>
                      <a:pt x="12" y="134"/>
                      <a:pt x="9" y="124"/>
                    </a:cubicBezTo>
                    <a:cubicBezTo>
                      <a:pt x="7" y="119"/>
                      <a:pt x="5" y="109"/>
                      <a:pt x="4" y="102"/>
                    </a:cubicBezTo>
                    <a:cubicBezTo>
                      <a:pt x="3" y="97"/>
                      <a:pt x="2" y="95"/>
                      <a:pt x="2" y="94"/>
                    </a:cubicBezTo>
                    <a:cubicBezTo>
                      <a:pt x="0" y="89"/>
                      <a:pt x="1" y="86"/>
                      <a:pt x="1" y="80"/>
                    </a:cubicBezTo>
                    <a:cubicBezTo>
                      <a:pt x="0" y="75"/>
                      <a:pt x="0" y="61"/>
                      <a:pt x="0" y="55"/>
                    </a:cubicBezTo>
                    <a:cubicBezTo>
                      <a:pt x="1" y="46"/>
                      <a:pt x="1" y="45"/>
                      <a:pt x="3" y="40"/>
                    </a:cubicBezTo>
                    <a:cubicBezTo>
                      <a:pt x="4" y="34"/>
                      <a:pt x="7" y="29"/>
                      <a:pt x="9" y="24"/>
                    </a:cubicBezTo>
                    <a:cubicBezTo>
                      <a:pt x="11" y="20"/>
                      <a:pt x="12" y="16"/>
                      <a:pt x="15" y="12"/>
                    </a:cubicBezTo>
                    <a:cubicBezTo>
                      <a:pt x="18" y="7"/>
                      <a:pt x="19" y="5"/>
                      <a:pt x="21" y="4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7" y="2"/>
                      <a:pt x="31" y="1"/>
                      <a:pt x="33" y="1"/>
                    </a:cubicBezTo>
                    <a:cubicBezTo>
                      <a:pt x="33" y="1"/>
                      <a:pt x="36" y="1"/>
                      <a:pt x="36" y="1"/>
                    </a:cubicBezTo>
                    <a:cubicBezTo>
                      <a:pt x="37" y="1"/>
                      <a:pt x="43" y="1"/>
                      <a:pt x="52" y="1"/>
                    </a:cubicBezTo>
                    <a:cubicBezTo>
                      <a:pt x="57" y="1"/>
                      <a:pt x="62" y="2"/>
                      <a:pt x="68" y="2"/>
                    </a:cubicBezTo>
                    <a:cubicBezTo>
                      <a:pt x="74" y="2"/>
                      <a:pt x="79" y="2"/>
                      <a:pt x="85" y="2"/>
                    </a:cubicBezTo>
                    <a:cubicBezTo>
                      <a:pt x="91" y="2"/>
                      <a:pt x="96" y="2"/>
                      <a:pt x="102" y="2"/>
                    </a:cubicBezTo>
                    <a:cubicBezTo>
                      <a:pt x="107" y="2"/>
                      <a:pt x="112" y="3"/>
                      <a:pt x="117" y="3"/>
                    </a:cubicBezTo>
                    <a:cubicBezTo>
                      <a:pt x="123" y="3"/>
                      <a:pt x="128" y="2"/>
                      <a:pt x="133" y="2"/>
                    </a:cubicBezTo>
                    <a:cubicBezTo>
                      <a:pt x="138" y="2"/>
                      <a:pt x="143" y="2"/>
                      <a:pt x="148" y="2"/>
                    </a:cubicBezTo>
                    <a:cubicBezTo>
                      <a:pt x="154" y="2"/>
                      <a:pt x="160" y="2"/>
                      <a:pt x="162" y="1"/>
                    </a:cubicBezTo>
                    <a:cubicBezTo>
                      <a:pt x="168" y="0"/>
                      <a:pt x="172" y="0"/>
                      <a:pt x="175" y="0"/>
                    </a:cubicBezTo>
                    <a:cubicBezTo>
                      <a:pt x="176" y="0"/>
                      <a:pt x="176" y="0"/>
                      <a:pt x="177" y="1"/>
                    </a:cubicBezTo>
                    <a:cubicBezTo>
                      <a:pt x="180" y="2"/>
                      <a:pt x="184" y="5"/>
                      <a:pt x="184" y="5"/>
                    </a:cubicBezTo>
                    <a:cubicBezTo>
                      <a:pt x="184" y="7"/>
                      <a:pt x="183" y="20"/>
                      <a:pt x="184" y="28"/>
                    </a:cubicBezTo>
                    <a:cubicBezTo>
                      <a:pt x="185" y="33"/>
                      <a:pt x="186" y="39"/>
                      <a:pt x="187" y="45"/>
                    </a:cubicBezTo>
                    <a:cubicBezTo>
                      <a:pt x="187" y="50"/>
                      <a:pt x="188" y="55"/>
                      <a:pt x="188" y="60"/>
                    </a:cubicBezTo>
                    <a:cubicBezTo>
                      <a:pt x="189" y="66"/>
                      <a:pt x="191" y="73"/>
                      <a:pt x="192" y="78"/>
                    </a:cubicBezTo>
                    <a:cubicBezTo>
                      <a:pt x="193" y="85"/>
                      <a:pt x="193" y="81"/>
                      <a:pt x="194" y="88"/>
                    </a:cubicBezTo>
                    <a:cubicBezTo>
                      <a:pt x="196" y="96"/>
                      <a:pt x="195" y="95"/>
                      <a:pt x="196" y="105"/>
                    </a:cubicBezTo>
                    <a:cubicBezTo>
                      <a:pt x="197" y="111"/>
                      <a:pt x="196" y="122"/>
                      <a:pt x="195" y="128"/>
                    </a:cubicBezTo>
                    <a:cubicBezTo>
                      <a:pt x="194" y="134"/>
                      <a:pt x="191" y="138"/>
                      <a:pt x="190" y="139"/>
                    </a:cubicBezTo>
                    <a:cubicBezTo>
                      <a:pt x="186" y="141"/>
                      <a:pt x="173" y="142"/>
                      <a:pt x="176" y="142"/>
                    </a:cubicBezTo>
                    <a:cubicBezTo>
                      <a:pt x="169" y="143"/>
                      <a:pt x="170" y="142"/>
                      <a:pt x="166" y="143"/>
                    </a:cubicBezTo>
                    <a:cubicBezTo>
                      <a:pt x="156" y="145"/>
                      <a:pt x="154" y="145"/>
                      <a:pt x="147" y="145"/>
                    </a:cubicBezTo>
                    <a:cubicBezTo>
                      <a:pt x="141" y="146"/>
                      <a:pt x="146" y="146"/>
                      <a:pt x="138" y="147"/>
                    </a:cubicBezTo>
                    <a:cubicBezTo>
                      <a:pt x="138" y="147"/>
                      <a:pt x="137" y="148"/>
                      <a:pt x="136" y="148"/>
                    </a:cubicBezTo>
                  </a:path>
                </a:pathLst>
              </a:custGeom>
              <a:solidFill>
                <a:srgbClr val="29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" name="Freeform 7"/>
              <p:cNvSpPr>
                <a:spLocks/>
              </p:cNvSpPr>
              <p:nvPr userDrawn="1"/>
            </p:nvSpPr>
            <p:spPr bwMode="auto">
              <a:xfrm>
                <a:off x="935" y="356"/>
                <a:ext cx="230" cy="195"/>
              </a:xfrm>
              <a:custGeom>
                <a:avLst/>
                <a:gdLst>
                  <a:gd name="T0" fmla="*/ 11 w 155"/>
                  <a:gd name="T1" fmla="*/ 5 h 132"/>
                  <a:gd name="T2" fmla="*/ 19 w 155"/>
                  <a:gd name="T3" fmla="*/ 0 h 132"/>
                  <a:gd name="T4" fmla="*/ 30 w 155"/>
                  <a:gd name="T5" fmla="*/ 1 h 132"/>
                  <a:gd name="T6" fmla="*/ 37 w 155"/>
                  <a:gd name="T7" fmla="*/ 2 h 132"/>
                  <a:gd name="T8" fmla="*/ 45 w 155"/>
                  <a:gd name="T9" fmla="*/ 3 h 132"/>
                  <a:gd name="T10" fmla="*/ 63 w 155"/>
                  <a:gd name="T11" fmla="*/ 6 h 132"/>
                  <a:gd name="T12" fmla="*/ 74 w 155"/>
                  <a:gd name="T13" fmla="*/ 9 h 132"/>
                  <a:gd name="T14" fmla="*/ 86 w 155"/>
                  <a:gd name="T15" fmla="*/ 10 h 132"/>
                  <a:gd name="T16" fmla="*/ 97 w 155"/>
                  <a:gd name="T17" fmla="*/ 10 h 132"/>
                  <a:gd name="T18" fmla="*/ 109 w 155"/>
                  <a:gd name="T19" fmla="*/ 9 h 132"/>
                  <a:gd name="T20" fmla="*/ 120 w 155"/>
                  <a:gd name="T21" fmla="*/ 8 h 132"/>
                  <a:gd name="T22" fmla="*/ 131 w 155"/>
                  <a:gd name="T23" fmla="*/ 7 h 132"/>
                  <a:gd name="T24" fmla="*/ 142 w 155"/>
                  <a:gd name="T25" fmla="*/ 6 h 132"/>
                  <a:gd name="T26" fmla="*/ 151 w 155"/>
                  <a:gd name="T27" fmla="*/ 12 h 132"/>
                  <a:gd name="T28" fmla="*/ 152 w 155"/>
                  <a:gd name="T29" fmla="*/ 23 h 132"/>
                  <a:gd name="T30" fmla="*/ 151 w 155"/>
                  <a:gd name="T31" fmla="*/ 35 h 132"/>
                  <a:gd name="T32" fmla="*/ 151 w 155"/>
                  <a:gd name="T33" fmla="*/ 46 h 132"/>
                  <a:gd name="T34" fmla="*/ 152 w 155"/>
                  <a:gd name="T35" fmla="*/ 58 h 132"/>
                  <a:gd name="T36" fmla="*/ 152 w 155"/>
                  <a:gd name="T37" fmla="*/ 69 h 132"/>
                  <a:gd name="T38" fmla="*/ 153 w 155"/>
                  <a:gd name="T39" fmla="*/ 81 h 132"/>
                  <a:gd name="T40" fmla="*/ 153 w 155"/>
                  <a:gd name="T41" fmla="*/ 92 h 132"/>
                  <a:gd name="T42" fmla="*/ 154 w 155"/>
                  <a:gd name="T43" fmla="*/ 103 h 132"/>
                  <a:gd name="T44" fmla="*/ 150 w 155"/>
                  <a:gd name="T45" fmla="*/ 114 h 132"/>
                  <a:gd name="T46" fmla="*/ 139 w 155"/>
                  <a:gd name="T47" fmla="*/ 118 h 132"/>
                  <a:gd name="T48" fmla="*/ 129 w 155"/>
                  <a:gd name="T49" fmla="*/ 121 h 132"/>
                  <a:gd name="T50" fmla="*/ 118 w 155"/>
                  <a:gd name="T51" fmla="*/ 124 h 132"/>
                  <a:gd name="T52" fmla="*/ 108 w 155"/>
                  <a:gd name="T53" fmla="*/ 126 h 132"/>
                  <a:gd name="T54" fmla="*/ 97 w 155"/>
                  <a:gd name="T55" fmla="*/ 127 h 132"/>
                  <a:gd name="T56" fmla="*/ 86 w 155"/>
                  <a:gd name="T57" fmla="*/ 128 h 132"/>
                  <a:gd name="T58" fmla="*/ 76 w 155"/>
                  <a:gd name="T59" fmla="*/ 129 h 132"/>
                  <a:gd name="T60" fmla="*/ 66 w 155"/>
                  <a:gd name="T61" fmla="*/ 129 h 132"/>
                  <a:gd name="T62" fmla="*/ 64 w 155"/>
                  <a:gd name="T63" fmla="*/ 131 h 132"/>
                  <a:gd name="T64" fmla="*/ 53 w 155"/>
                  <a:gd name="T65" fmla="*/ 131 h 132"/>
                  <a:gd name="T66" fmla="*/ 43 w 155"/>
                  <a:gd name="T67" fmla="*/ 131 h 132"/>
                  <a:gd name="T68" fmla="*/ 32 w 155"/>
                  <a:gd name="T69" fmla="*/ 130 h 132"/>
                  <a:gd name="T70" fmla="*/ 22 w 155"/>
                  <a:gd name="T71" fmla="*/ 128 h 132"/>
                  <a:gd name="T72" fmla="*/ 11 w 155"/>
                  <a:gd name="T73" fmla="*/ 126 h 132"/>
                  <a:gd name="T74" fmla="*/ 3 w 155"/>
                  <a:gd name="T75" fmla="*/ 121 h 132"/>
                  <a:gd name="T76" fmla="*/ 1 w 155"/>
                  <a:gd name="T77" fmla="*/ 109 h 132"/>
                  <a:gd name="T78" fmla="*/ 1 w 155"/>
                  <a:gd name="T79" fmla="*/ 98 h 132"/>
                  <a:gd name="T80" fmla="*/ 0 w 155"/>
                  <a:gd name="T81" fmla="*/ 88 h 132"/>
                  <a:gd name="T82" fmla="*/ 1 w 155"/>
                  <a:gd name="T83" fmla="*/ 77 h 132"/>
                  <a:gd name="T84" fmla="*/ 1 w 155"/>
                  <a:gd name="T85" fmla="*/ 66 h 132"/>
                  <a:gd name="T86" fmla="*/ 3 w 155"/>
                  <a:gd name="T87" fmla="*/ 55 h 132"/>
                  <a:gd name="T88" fmla="*/ 4 w 155"/>
                  <a:gd name="T89" fmla="*/ 45 h 132"/>
                  <a:gd name="T90" fmla="*/ 5 w 155"/>
                  <a:gd name="T91" fmla="*/ 34 h 132"/>
                  <a:gd name="T92" fmla="*/ 7 w 155"/>
                  <a:gd name="T93" fmla="*/ 24 h 132"/>
                  <a:gd name="T94" fmla="*/ 7 w 155"/>
                  <a:gd name="T95" fmla="*/ 14 h 132"/>
                  <a:gd name="T96" fmla="*/ 11 w 155"/>
                  <a:gd name="T97" fmla="*/ 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32">
                    <a:moveTo>
                      <a:pt x="11" y="5"/>
                    </a:moveTo>
                    <a:cubicBezTo>
                      <a:pt x="13" y="0"/>
                      <a:pt x="15" y="0"/>
                      <a:pt x="19" y="0"/>
                    </a:cubicBezTo>
                    <a:cubicBezTo>
                      <a:pt x="22" y="0"/>
                      <a:pt x="25" y="0"/>
                      <a:pt x="30" y="1"/>
                    </a:cubicBezTo>
                    <a:cubicBezTo>
                      <a:pt x="33" y="2"/>
                      <a:pt x="33" y="1"/>
                      <a:pt x="37" y="2"/>
                    </a:cubicBezTo>
                    <a:cubicBezTo>
                      <a:pt x="40" y="3"/>
                      <a:pt x="40" y="2"/>
                      <a:pt x="45" y="3"/>
                    </a:cubicBezTo>
                    <a:cubicBezTo>
                      <a:pt x="48" y="4"/>
                      <a:pt x="59" y="6"/>
                      <a:pt x="63" y="6"/>
                    </a:cubicBezTo>
                    <a:cubicBezTo>
                      <a:pt x="67" y="7"/>
                      <a:pt x="70" y="9"/>
                      <a:pt x="74" y="9"/>
                    </a:cubicBezTo>
                    <a:cubicBezTo>
                      <a:pt x="78" y="9"/>
                      <a:pt x="82" y="10"/>
                      <a:pt x="86" y="10"/>
                    </a:cubicBezTo>
                    <a:cubicBezTo>
                      <a:pt x="90" y="10"/>
                      <a:pt x="94" y="10"/>
                      <a:pt x="97" y="10"/>
                    </a:cubicBezTo>
                    <a:cubicBezTo>
                      <a:pt x="101" y="10"/>
                      <a:pt x="105" y="9"/>
                      <a:pt x="109" y="9"/>
                    </a:cubicBezTo>
                    <a:cubicBezTo>
                      <a:pt x="113" y="9"/>
                      <a:pt x="117" y="9"/>
                      <a:pt x="120" y="8"/>
                    </a:cubicBezTo>
                    <a:cubicBezTo>
                      <a:pt x="125" y="8"/>
                      <a:pt x="128" y="7"/>
                      <a:pt x="131" y="7"/>
                    </a:cubicBezTo>
                    <a:cubicBezTo>
                      <a:pt x="135" y="5"/>
                      <a:pt x="139" y="6"/>
                      <a:pt x="142" y="6"/>
                    </a:cubicBezTo>
                    <a:cubicBezTo>
                      <a:pt x="146" y="7"/>
                      <a:pt x="149" y="9"/>
                      <a:pt x="151" y="12"/>
                    </a:cubicBezTo>
                    <a:cubicBezTo>
                      <a:pt x="152" y="15"/>
                      <a:pt x="151" y="18"/>
                      <a:pt x="152" y="23"/>
                    </a:cubicBezTo>
                    <a:cubicBezTo>
                      <a:pt x="152" y="25"/>
                      <a:pt x="151" y="30"/>
                      <a:pt x="151" y="35"/>
                    </a:cubicBezTo>
                    <a:cubicBezTo>
                      <a:pt x="151" y="38"/>
                      <a:pt x="151" y="42"/>
                      <a:pt x="151" y="46"/>
                    </a:cubicBezTo>
                    <a:cubicBezTo>
                      <a:pt x="151" y="50"/>
                      <a:pt x="152" y="54"/>
                      <a:pt x="152" y="58"/>
                    </a:cubicBezTo>
                    <a:cubicBezTo>
                      <a:pt x="152" y="62"/>
                      <a:pt x="152" y="66"/>
                      <a:pt x="152" y="69"/>
                    </a:cubicBezTo>
                    <a:cubicBezTo>
                      <a:pt x="152" y="74"/>
                      <a:pt x="153" y="77"/>
                      <a:pt x="153" y="81"/>
                    </a:cubicBezTo>
                    <a:cubicBezTo>
                      <a:pt x="153" y="85"/>
                      <a:pt x="153" y="89"/>
                      <a:pt x="153" y="92"/>
                    </a:cubicBezTo>
                    <a:cubicBezTo>
                      <a:pt x="153" y="99"/>
                      <a:pt x="154" y="97"/>
                      <a:pt x="154" y="103"/>
                    </a:cubicBezTo>
                    <a:cubicBezTo>
                      <a:pt x="153" y="109"/>
                      <a:pt x="155" y="110"/>
                      <a:pt x="150" y="114"/>
                    </a:cubicBezTo>
                    <a:cubicBezTo>
                      <a:pt x="147" y="116"/>
                      <a:pt x="144" y="118"/>
                      <a:pt x="139" y="118"/>
                    </a:cubicBezTo>
                    <a:cubicBezTo>
                      <a:pt x="138" y="119"/>
                      <a:pt x="134" y="120"/>
                      <a:pt x="129" y="121"/>
                    </a:cubicBezTo>
                    <a:cubicBezTo>
                      <a:pt x="126" y="122"/>
                      <a:pt x="122" y="123"/>
                      <a:pt x="118" y="124"/>
                    </a:cubicBezTo>
                    <a:cubicBezTo>
                      <a:pt x="115" y="124"/>
                      <a:pt x="111" y="125"/>
                      <a:pt x="108" y="126"/>
                    </a:cubicBezTo>
                    <a:cubicBezTo>
                      <a:pt x="104" y="126"/>
                      <a:pt x="101" y="127"/>
                      <a:pt x="97" y="127"/>
                    </a:cubicBezTo>
                    <a:cubicBezTo>
                      <a:pt x="94" y="128"/>
                      <a:pt x="90" y="128"/>
                      <a:pt x="86" y="128"/>
                    </a:cubicBezTo>
                    <a:cubicBezTo>
                      <a:pt x="83" y="129"/>
                      <a:pt x="79" y="128"/>
                      <a:pt x="76" y="129"/>
                    </a:cubicBezTo>
                    <a:cubicBezTo>
                      <a:pt x="72" y="129"/>
                      <a:pt x="69" y="129"/>
                      <a:pt x="66" y="129"/>
                    </a:cubicBezTo>
                    <a:cubicBezTo>
                      <a:pt x="63" y="130"/>
                      <a:pt x="66" y="130"/>
                      <a:pt x="64" y="131"/>
                    </a:cubicBezTo>
                    <a:cubicBezTo>
                      <a:pt x="61" y="132"/>
                      <a:pt x="60" y="132"/>
                      <a:pt x="53" y="131"/>
                    </a:cubicBezTo>
                    <a:cubicBezTo>
                      <a:pt x="50" y="131"/>
                      <a:pt x="47" y="131"/>
                      <a:pt x="43" y="131"/>
                    </a:cubicBezTo>
                    <a:cubicBezTo>
                      <a:pt x="40" y="131"/>
                      <a:pt x="36" y="131"/>
                      <a:pt x="32" y="130"/>
                    </a:cubicBezTo>
                    <a:cubicBezTo>
                      <a:pt x="29" y="130"/>
                      <a:pt x="25" y="129"/>
                      <a:pt x="22" y="128"/>
                    </a:cubicBezTo>
                    <a:cubicBezTo>
                      <a:pt x="18" y="127"/>
                      <a:pt x="14" y="127"/>
                      <a:pt x="11" y="126"/>
                    </a:cubicBezTo>
                    <a:cubicBezTo>
                      <a:pt x="7" y="125"/>
                      <a:pt x="4" y="123"/>
                      <a:pt x="3" y="121"/>
                    </a:cubicBezTo>
                    <a:cubicBezTo>
                      <a:pt x="2" y="119"/>
                      <a:pt x="1" y="114"/>
                      <a:pt x="1" y="109"/>
                    </a:cubicBezTo>
                    <a:cubicBezTo>
                      <a:pt x="1" y="106"/>
                      <a:pt x="1" y="102"/>
                      <a:pt x="1" y="98"/>
                    </a:cubicBezTo>
                    <a:cubicBezTo>
                      <a:pt x="1" y="95"/>
                      <a:pt x="0" y="91"/>
                      <a:pt x="0" y="88"/>
                    </a:cubicBezTo>
                    <a:cubicBezTo>
                      <a:pt x="0" y="84"/>
                      <a:pt x="0" y="81"/>
                      <a:pt x="1" y="77"/>
                    </a:cubicBezTo>
                    <a:cubicBezTo>
                      <a:pt x="1" y="73"/>
                      <a:pt x="1" y="70"/>
                      <a:pt x="1" y="66"/>
                    </a:cubicBezTo>
                    <a:cubicBezTo>
                      <a:pt x="1" y="62"/>
                      <a:pt x="2" y="59"/>
                      <a:pt x="3" y="55"/>
                    </a:cubicBezTo>
                    <a:cubicBezTo>
                      <a:pt x="3" y="52"/>
                      <a:pt x="4" y="48"/>
                      <a:pt x="4" y="45"/>
                    </a:cubicBezTo>
                    <a:cubicBezTo>
                      <a:pt x="4" y="41"/>
                      <a:pt x="4" y="38"/>
                      <a:pt x="5" y="34"/>
                    </a:cubicBezTo>
                    <a:cubicBezTo>
                      <a:pt x="5" y="31"/>
                      <a:pt x="6" y="27"/>
                      <a:pt x="7" y="24"/>
                    </a:cubicBezTo>
                    <a:cubicBezTo>
                      <a:pt x="7" y="20"/>
                      <a:pt x="7" y="17"/>
                      <a:pt x="7" y="14"/>
                    </a:cubicBezTo>
                    <a:cubicBezTo>
                      <a:pt x="8" y="9"/>
                      <a:pt x="10" y="5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>
                <a:spLocks/>
              </p:cNvSpPr>
              <p:nvPr userDrawn="1"/>
            </p:nvSpPr>
            <p:spPr bwMode="auto">
              <a:xfrm>
                <a:off x="831" y="567"/>
                <a:ext cx="401" cy="137"/>
              </a:xfrm>
              <a:custGeom>
                <a:avLst/>
                <a:gdLst>
                  <a:gd name="T0" fmla="*/ 263 w 270"/>
                  <a:gd name="T1" fmla="*/ 65 h 92"/>
                  <a:gd name="T2" fmla="*/ 245 w 270"/>
                  <a:gd name="T3" fmla="*/ 68 h 92"/>
                  <a:gd name="T4" fmla="*/ 229 w 270"/>
                  <a:gd name="T5" fmla="*/ 69 h 92"/>
                  <a:gd name="T6" fmla="*/ 213 w 270"/>
                  <a:gd name="T7" fmla="*/ 68 h 92"/>
                  <a:gd name="T8" fmla="*/ 197 w 270"/>
                  <a:gd name="T9" fmla="*/ 69 h 92"/>
                  <a:gd name="T10" fmla="*/ 180 w 270"/>
                  <a:gd name="T11" fmla="*/ 70 h 92"/>
                  <a:gd name="T12" fmla="*/ 166 w 270"/>
                  <a:gd name="T13" fmla="*/ 71 h 92"/>
                  <a:gd name="T14" fmla="*/ 151 w 270"/>
                  <a:gd name="T15" fmla="*/ 70 h 92"/>
                  <a:gd name="T16" fmla="*/ 131 w 270"/>
                  <a:gd name="T17" fmla="*/ 71 h 92"/>
                  <a:gd name="T18" fmla="*/ 115 w 270"/>
                  <a:gd name="T19" fmla="*/ 74 h 92"/>
                  <a:gd name="T20" fmla="*/ 100 w 270"/>
                  <a:gd name="T21" fmla="*/ 75 h 92"/>
                  <a:gd name="T22" fmla="*/ 84 w 270"/>
                  <a:gd name="T23" fmla="*/ 78 h 92"/>
                  <a:gd name="T24" fmla="*/ 69 w 270"/>
                  <a:gd name="T25" fmla="*/ 81 h 92"/>
                  <a:gd name="T26" fmla="*/ 54 w 270"/>
                  <a:gd name="T27" fmla="*/ 83 h 92"/>
                  <a:gd name="T28" fmla="*/ 44 w 270"/>
                  <a:gd name="T29" fmla="*/ 87 h 92"/>
                  <a:gd name="T30" fmla="*/ 26 w 270"/>
                  <a:gd name="T31" fmla="*/ 91 h 92"/>
                  <a:gd name="T32" fmla="*/ 9 w 270"/>
                  <a:gd name="T33" fmla="*/ 86 h 92"/>
                  <a:gd name="T34" fmla="*/ 5 w 270"/>
                  <a:gd name="T35" fmla="*/ 72 h 92"/>
                  <a:gd name="T36" fmla="*/ 3 w 270"/>
                  <a:gd name="T37" fmla="*/ 64 h 92"/>
                  <a:gd name="T38" fmla="*/ 5 w 270"/>
                  <a:gd name="T39" fmla="*/ 45 h 92"/>
                  <a:gd name="T40" fmla="*/ 17 w 270"/>
                  <a:gd name="T41" fmla="*/ 37 h 92"/>
                  <a:gd name="T42" fmla="*/ 33 w 270"/>
                  <a:gd name="T43" fmla="*/ 29 h 92"/>
                  <a:gd name="T44" fmla="*/ 48 w 270"/>
                  <a:gd name="T45" fmla="*/ 24 h 92"/>
                  <a:gd name="T46" fmla="*/ 64 w 270"/>
                  <a:gd name="T47" fmla="*/ 20 h 92"/>
                  <a:gd name="T48" fmla="*/ 80 w 270"/>
                  <a:gd name="T49" fmla="*/ 16 h 92"/>
                  <a:gd name="T50" fmla="*/ 96 w 270"/>
                  <a:gd name="T51" fmla="*/ 12 h 92"/>
                  <a:gd name="T52" fmla="*/ 113 w 270"/>
                  <a:gd name="T53" fmla="*/ 9 h 92"/>
                  <a:gd name="T54" fmla="*/ 130 w 270"/>
                  <a:gd name="T55" fmla="*/ 7 h 92"/>
                  <a:gd name="T56" fmla="*/ 147 w 270"/>
                  <a:gd name="T57" fmla="*/ 5 h 92"/>
                  <a:gd name="T58" fmla="*/ 163 w 270"/>
                  <a:gd name="T59" fmla="*/ 3 h 92"/>
                  <a:gd name="T60" fmla="*/ 182 w 270"/>
                  <a:gd name="T61" fmla="*/ 3 h 92"/>
                  <a:gd name="T62" fmla="*/ 195 w 270"/>
                  <a:gd name="T63" fmla="*/ 1 h 92"/>
                  <a:gd name="T64" fmla="*/ 211 w 270"/>
                  <a:gd name="T65" fmla="*/ 0 h 92"/>
                  <a:gd name="T66" fmla="*/ 228 w 270"/>
                  <a:gd name="T67" fmla="*/ 0 h 92"/>
                  <a:gd name="T68" fmla="*/ 242 w 270"/>
                  <a:gd name="T69" fmla="*/ 0 h 92"/>
                  <a:gd name="T70" fmla="*/ 261 w 270"/>
                  <a:gd name="T71" fmla="*/ 3 h 92"/>
                  <a:gd name="T72" fmla="*/ 267 w 270"/>
                  <a:gd name="T73" fmla="*/ 16 h 92"/>
                  <a:gd name="T74" fmla="*/ 268 w 270"/>
                  <a:gd name="T75" fmla="*/ 29 h 92"/>
                  <a:gd name="T76" fmla="*/ 270 w 270"/>
                  <a:gd name="T77" fmla="*/ 54 h 92"/>
                  <a:gd name="T78" fmla="*/ 263 w 270"/>
                  <a:gd name="T7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0" h="92">
                    <a:moveTo>
                      <a:pt x="263" y="65"/>
                    </a:moveTo>
                    <a:cubicBezTo>
                      <a:pt x="261" y="66"/>
                      <a:pt x="252" y="68"/>
                      <a:pt x="245" y="68"/>
                    </a:cubicBezTo>
                    <a:cubicBezTo>
                      <a:pt x="241" y="68"/>
                      <a:pt x="236" y="68"/>
                      <a:pt x="229" y="69"/>
                    </a:cubicBezTo>
                    <a:cubicBezTo>
                      <a:pt x="224" y="69"/>
                      <a:pt x="219" y="68"/>
                      <a:pt x="213" y="68"/>
                    </a:cubicBezTo>
                    <a:cubicBezTo>
                      <a:pt x="208" y="69"/>
                      <a:pt x="203" y="69"/>
                      <a:pt x="197" y="69"/>
                    </a:cubicBezTo>
                    <a:cubicBezTo>
                      <a:pt x="192" y="69"/>
                      <a:pt x="186" y="70"/>
                      <a:pt x="180" y="70"/>
                    </a:cubicBezTo>
                    <a:cubicBezTo>
                      <a:pt x="175" y="71"/>
                      <a:pt x="172" y="70"/>
                      <a:pt x="166" y="71"/>
                    </a:cubicBezTo>
                    <a:cubicBezTo>
                      <a:pt x="161" y="71"/>
                      <a:pt x="156" y="69"/>
                      <a:pt x="151" y="70"/>
                    </a:cubicBezTo>
                    <a:cubicBezTo>
                      <a:pt x="146" y="70"/>
                      <a:pt x="137" y="71"/>
                      <a:pt x="131" y="71"/>
                    </a:cubicBezTo>
                    <a:cubicBezTo>
                      <a:pt x="126" y="72"/>
                      <a:pt x="120" y="74"/>
                      <a:pt x="115" y="74"/>
                    </a:cubicBezTo>
                    <a:cubicBezTo>
                      <a:pt x="110" y="75"/>
                      <a:pt x="105" y="75"/>
                      <a:pt x="100" y="75"/>
                    </a:cubicBezTo>
                    <a:cubicBezTo>
                      <a:pt x="95" y="76"/>
                      <a:pt x="89" y="78"/>
                      <a:pt x="84" y="78"/>
                    </a:cubicBezTo>
                    <a:cubicBezTo>
                      <a:pt x="78" y="79"/>
                      <a:pt x="73" y="80"/>
                      <a:pt x="69" y="81"/>
                    </a:cubicBezTo>
                    <a:cubicBezTo>
                      <a:pt x="63" y="82"/>
                      <a:pt x="59" y="82"/>
                      <a:pt x="54" y="83"/>
                    </a:cubicBezTo>
                    <a:cubicBezTo>
                      <a:pt x="50" y="84"/>
                      <a:pt x="47" y="86"/>
                      <a:pt x="44" y="87"/>
                    </a:cubicBezTo>
                    <a:cubicBezTo>
                      <a:pt x="36" y="89"/>
                      <a:pt x="30" y="90"/>
                      <a:pt x="26" y="91"/>
                    </a:cubicBezTo>
                    <a:cubicBezTo>
                      <a:pt x="16" y="92"/>
                      <a:pt x="11" y="90"/>
                      <a:pt x="9" y="86"/>
                    </a:cubicBezTo>
                    <a:cubicBezTo>
                      <a:pt x="6" y="83"/>
                      <a:pt x="5" y="77"/>
                      <a:pt x="5" y="72"/>
                    </a:cubicBezTo>
                    <a:cubicBezTo>
                      <a:pt x="4" y="66"/>
                      <a:pt x="4" y="69"/>
                      <a:pt x="3" y="64"/>
                    </a:cubicBezTo>
                    <a:cubicBezTo>
                      <a:pt x="2" y="56"/>
                      <a:pt x="0" y="50"/>
                      <a:pt x="5" y="45"/>
                    </a:cubicBezTo>
                    <a:cubicBezTo>
                      <a:pt x="8" y="43"/>
                      <a:pt x="12" y="40"/>
                      <a:pt x="17" y="37"/>
                    </a:cubicBezTo>
                    <a:cubicBezTo>
                      <a:pt x="25" y="33"/>
                      <a:pt x="22" y="34"/>
                      <a:pt x="33" y="29"/>
                    </a:cubicBezTo>
                    <a:cubicBezTo>
                      <a:pt x="37" y="28"/>
                      <a:pt x="42" y="26"/>
                      <a:pt x="48" y="24"/>
                    </a:cubicBezTo>
                    <a:cubicBezTo>
                      <a:pt x="53" y="22"/>
                      <a:pt x="58" y="21"/>
                      <a:pt x="64" y="20"/>
                    </a:cubicBezTo>
                    <a:cubicBezTo>
                      <a:pt x="69" y="18"/>
                      <a:pt x="74" y="17"/>
                      <a:pt x="80" y="16"/>
                    </a:cubicBezTo>
                    <a:cubicBezTo>
                      <a:pt x="85" y="15"/>
                      <a:pt x="91" y="13"/>
                      <a:pt x="96" y="12"/>
                    </a:cubicBezTo>
                    <a:cubicBezTo>
                      <a:pt x="102" y="11"/>
                      <a:pt x="107" y="10"/>
                      <a:pt x="113" y="9"/>
                    </a:cubicBezTo>
                    <a:cubicBezTo>
                      <a:pt x="118" y="8"/>
                      <a:pt x="124" y="8"/>
                      <a:pt x="130" y="7"/>
                    </a:cubicBezTo>
                    <a:cubicBezTo>
                      <a:pt x="136" y="6"/>
                      <a:pt x="141" y="6"/>
                      <a:pt x="147" y="5"/>
                    </a:cubicBezTo>
                    <a:cubicBezTo>
                      <a:pt x="152" y="4"/>
                      <a:pt x="158" y="3"/>
                      <a:pt x="163" y="3"/>
                    </a:cubicBezTo>
                    <a:cubicBezTo>
                      <a:pt x="168" y="2"/>
                      <a:pt x="176" y="3"/>
                      <a:pt x="182" y="3"/>
                    </a:cubicBezTo>
                    <a:cubicBezTo>
                      <a:pt x="187" y="2"/>
                      <a:pt x="190" y="1"/>
                      <a:pt x="195" y="1"/>
                    </a:cubicBezTo>
                    <a:cubicBezTo>
                      <a:pt x="200" y="1"/>
                      <a:pt x="206" y="1"/>
                      <a:pt x="211" y="0"/>
                    </a:cubicBezTo>
                    <a:cubicBezTo>
                      <a:pt x="217" y="0"/>
                      <a:pt x="222" y="0"/>
                      <a:pt x="228" y="0"/>
                    </a:cubicBezTo>
                    <a:cubicBezTo>
                      <a:pt x="232" y="0"/>
                      <a:pt x="237" y="0"/>
                      <a:pt x="242" y="0"/>
                    </a:cubicBezTo>
                    <a:cubicBezTo>
                      <a:pt x="250" y="0"/>
                      <a:pt x="257" y="0"/>
                      <a:pt x="261" y="3"/>
                    </a:cubicBezTo>
                    <a:cubicBezTo>
                      <a:pt x="267" y="7"/>
                      <a:pt x="267" y="9"/>
                      <a:pt x="267" y="16"/>
                    </a:cubicBezTo>
                    <a:cubicBezTo>
                      <a:pt x="267" y="25"/>
                      <a:pt x="266" y="21"/>
                      <a:pt x="268" y="29"/>
                    </a:cubicBezTo>
                    <a:cubicBezTo>
                      <a:pt x="269" y="38"/>
                      <a:pt x="269" y="46"/>
                      <a:pt x="270" y="54"/>
                    </a:cubicBezTo>
                    <a:cubicBezTo>
                      <a:pt x="270" y="58"/>
                      <a:pt x="268" y="61"/>
                      <a:pt x="263" y="65"/>
                    </a:cubicBezTo>
                  </a:path>
                </a:pathLst>
              </a:custGeom>
              <a:solidFill>
                <a:srgbClr val="293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Oval 9"/>
              <p:cNvSpPr>
                <a:spLocks noChangeArrowheads="1"/>
              </p:cNvSpPr>
              <p:nvPr userDrawn="1"/>
            </p:nvSpPr>
            <p:spPr bwMode="auto">
              <a:xfrm>
                <a:off x="893" y="628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938" y="652"/>
                <a:ext cx="15" cy="16"/>
              </a:xfrm>
              <a:custGeom>
                <a:avLst/>
                <a:gdLst>
                  <a:gd name="T0" fmla="*/ 5 w 10"/>
                  <a:gd name="T1" fmla="*/ 10 h 11"/>
                  <a:gd name="T2" fmla="*/ 10 w 10"/>
                  <a:gd name="T3" fmla="*/ 5 h 11"/>
                  <a:gd name="T4" fmla="*/ 5 w 10"/>
                  <a:gd name="T5" fmla="*/ 0 h 11"/>
                  <a:gd name="T6" fmla="*/ 0 w 10"/>
                  <a:gd name="T7" fmla="*/ 5 h 11"/>
                  <a:gd name="T8" fmla="*/ 5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10"/>
                    </a:move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 userDrawn="1"/>
            </p:nvSpPr>
            <p:spPr bwMode="auto">
              <a:xfrm>
                <a:off x="913" y="656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 userDrawn="1"/>
            </p:nvSpPr>
            <p:spPr bwMode="auto">
              <a:xfrm>
                <a:off x="1011" y="625"/>
                <a:ext cx="16" cy="15"/>
              </a:xfrm>
              <a:custGeom>
                <a:avLst/>
                <a:gdLst>
                  <a:gd name="T0" fmla="*/ 6 w 11"/>
                  <a:gd name="T1" fmla="*/ 10 h 10"/>
                  <a:gd name="T2" fmla="*/ 11 w 11"/>
                  <a:gd name="T3" fmla="*/ 4 h 10"/>
                  <a:gd name="T4" fmla="*/ 6 w 11"/>
                  <a:gd name="T5" fmla="*/ 0 h 10"/>
                  <a:gd name="T6" fmla="*/ 1 w 11"/>
                  <a:gd name="T7" fmla="*/ 5 h 10"/>
                  <a:gd name="T8" fmla="*/ 6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9" y="10"/>
                      <a:pt x="11" y="7"/>
                      <a:pt x="11" y="4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1"/>
                      <a:pt x="1" y="5"/>
                    </a:cubicBezTo>
                    <a:cubicBezTo>
                      <a:pt x="2" y="7"/>
                      <a:pt x="3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 userDrawn="1"/>
            </p:nvSpPr>
            <p:spPr bwMode="auto">
              <a:xfrm>
                <a:off x="971" y="636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 userDrawn="1"/>
            </p:nvSpPr>
            <p:spPr bwMode="auto">
              <a:xfrm>
                <a:off x="948" y="628"/>
                <a:ext cx="15" cy="16"/>
              </a:xfrm>
              <a:custGeom>
                <a:avLst/>
                <a:gdLst>
                  <a:gd name="T0" fmla="*/ 5 w 10"/>
                  <a:gd name="T1" fmla="*/ 10 h 11"/>
                  <a:gd name="T2" fmla="*/ 10 w 10"/>
                  <a:gd name="T3" fmla="*/ 5 h 11"/>
                  <a:gd name="T4" fmla="*/ 5 w 10"/>
                  <a:gd name="T5" fmla="*/ 0 h 11"/>
                  <a:gd name="T6" fmla="*/ 0 w 10"/>
                  <a:gd name="T7" fmla="*/ 5 h 11"/>
                  <a:gd name="T8" fmla="*/ 5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10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0" y="9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5"/>
              <p:cNvSpPr>
                <a:spLocks/>
              </p:cNvSpPr>
              <p:nvPr userDrawn="1"/>
            </p:nvSpPr>
            <p:spPr bwMode="auto">
              <a:xfrm>
                <a:off x="993" y="603"/>
                <a:ext cx="15" cy="13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5 h 9"/>
                  <a:gd name="T4" fmla="*/ 5 w 10"/>
                  <a:gd name="T5" fmla="*/ 0 h 9"/>
                  <a:gd name="T6" fmla="*/ 0 w 10"/>
                  <a:gd name="T7" fmla="*/ 5 h 9"/>
                  <a:gd name="T8" fmla="*/ 5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8"/>
                      <a:pt x="10" y="5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8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 userDrawn="1"/>
            </p:nvSpPr>
            <p:spPr bwMode="auto">
              <a:xfrm>
                <a:off x="1015" y="591"/>
                <a:ext cx="15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 userDrawn="1"/>
            </p:nvSpPr>
            <p:spPr bwMode="auto">
              <a:xfrm>
                <a:off x="889" y="661"/>
                <a:ext cx="10" cy="12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 userDrawn="1"/>
            </p:nvSpPr>
            <p:spPr bwMode="auto">
              <a:xfrm>
                <a:off x="954" y="601"/>
                <a:ext cx="11" cy="12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 userDrawn="1"/>
            </p:nvSpPr>
            <p:spPr bwMode="auto">
              <a:xfrm>
                <a:off x="928" y="630"/>
                <a:ext cx="11" cy="8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 userDrawn="1"/>
            </p:nvSpPr>
            <p:spPr bwMode="auto">
              <a:xfrm>
                <a:off x="994" y="641"/>
                <a:ext cx="12" cy="11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1"/>
              <p:cNvSpPr>
                <a:spLocks/>
              </p:cNvSpPr>
              <p:nvPr userDrawn="1"/>
            </p:nvSpPr>
            <p:spPr bwMode="auto">
              <a:xfrm>
                <a:off x="1098" y="633"/>
                <a:ext cx="21" cy="22"/>
              </a:xfrm>
              <a:custGeom>
                <a:avLst/>
                <a:gdLst>
                  <a:gd name="T0" fmla="*/ 7 w 14"/>
                  <a:gd name="T1" fmla="*/ 15 h 15"/>
                  <a:gd name="T2" fmla="*/ 14 w 14"/>
                  <a:gd name="T3" fmla="*/ 7 h 15"/>
                  <a:gd name="T4" fmla="*/ 6 w 14"/>
                  <a:gd name="T5" fmla="*/ 0 h 15"/>
                  <a:gd name="T6" fmla="*/ 0 w 14"/>
                  <a:gd name="T7" fmla="*/ 8 h 15"/>
                  <a:gd name="T8" fmla="*/ 7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10" y="15"/>
                      <a:pt x="14" y="11"/>
                      <a:pt x="14" y="7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2" y="0"/>
                      <a:pt x="0" y="4"/>
                      <a:pt x="0" y="8"/>
                    </a:cubicBezTo>
                    <a:cubicBezTo>
                      <a:pt x="0" y="11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 userDrawn="1"/>
            </p:nvSpPr>
            <p:spPr bwMode="auto">
              <a:xfrm>
                <a:off x="1085" y="597"/>
                <a:ext cx="22" cy="21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Oval 23"/>
              <p:cNvSpPr>
                <a:spLocks noChangeArrowheads="1"/>
              </p:cNvSpPr>
              <p:nvPr userDrawn="1"/>
            </p:nvSpPr>
            <p:spPr bwMode="auto">
              <a:xfrm>
                <a:off x="1147" y="601"/>
                <a:ext cx="21" cy="20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Oval 24"/>
              <p:cNvSpPr>
                <a:spLocks noChangeArrowheads="1"/>
              </p:cNvSpPr>
              <p:nvPr userDrawn="1"/>
            </p:nvSpPr>
            <p:spPr bwMode="auto">
              <a:xfrm>
                <a:off x="1123" y="621"/>
                <a:ext cx="23" cy="20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 userDrawn="1"/>
            </p:nvSpPr>
            <p:spPr bwMode="auto">
              <a:xfrm>
                <a:off x="988" y="399"/>
                <a:ext cx="17" cy="16"/>
              </a:xfrm>
              <a:prstGeom prst="rect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 userDrawn="1"/>
            </p:nvSpPr>
            <p:spPr bwMode="auto">
              <a:xfrm>
                <a:off x="1111" y="385"/>
                <a:ext cx="17" cy="16"/>
              </a:xfrm>
              <a:prstGeom prst="rect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 userDrawn="1"/>
            </p:nvSpPr>
            <p:spPr bwMode="auto">
              <a:xfrm>
                <a:off x="1135" y="461"/>
                <a:ext cx="16" cy="16"/>
              </a:xfrm>
              <a:prstGeom prst="rect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 userDrawn="1"/>
            </p:nvSpPr>
            <p:spPr bwMode="auto">
              <a:xfrm>
                <a:off x="1061" y="477"/>
                <a:ext cx="16" cy="16"/>
              </a:xfrm>
              <a:prstGeom prst="rect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 userDrawn="1"/>
            </p:nvSpPr>
            <p:spPr bwMode="auto">
              <a:xfrm>
                <a:off x="1025" y="473"/>
                <a:ext cx="17" cy="16"/>
              </a:xfrm>
              <a:prstGeom prst="rect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0"/>
              <p:cNvSpPr>
                <a:spLocks/>
              </p:cNvSpPr>
              <p:nvPr userDrawn="1"/>
            </p:nvSpPr>
            <p:spPr bwMode="auto">
              <a:xfrm>
                <a:off x="951" y="489"/>
                <a:ext cx="23" cy="22"/>
              </a:xfrm>
              <a:custGeom>
                <a:avLst/>
                <a:gdLst>
                  <a:gd name="T0" fmla="*/ 15 w 23"/>
                  <a:gd name="T1" fmla="*/ 22 h 22"/>
                  <a:gd name="T2" fmla="*/ 23 w 23"/>
                  <a:gd name="T3" fmla="*/ 7 h 22"/>
                  <a:gd name="T4" fmla="*/ 8 w 23"/>
                  <a:gd name="T5" fmla="*/ 0 h 22"/>
                  <a:gd name="T6" fmla="*/ 0 w 23"/>
                  <a:gd name="T7" fmla="*/ 15 h 22"/>
                  <a:gd name="T8" fmla="*/ 15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5" y="22"/>
                    </a:moveTo>
                    <a:lnTo>
                      <a:pt x="23" y="7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15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1"/>
              <p:cNvSpPr>
                <a:spLocks/>
              </p:cNvSpPr>
              <p:nvPr userDrawn="1"/>
            </p:nvSpPr>
            <p:spPr bwMode="auto">
              <a:xfrm>
                <a:off x="971" y="401"/>
                <a:ext cx="149" cy="79"/>
              </a:xfrm>
              <a:custGeom>
                <a:avLst/>
                <a:gdLst>
                  <a:gd name="T0" fmla="*/ 22 w 149"/>
                  <a:gd name="T1" fmla="*/ 27 h 79"/>
                  <a:gd name="T2" fmla="*/ 0 w 149"/>
                  <a:gd name="T3" fmla="*/ 79 h 79"/>
                  <a:gd name="T4" fmla="*/ 63 w 149"/>
                  <a:gd name="T5" fmla="*/ 58 h 79"/>
                  <a:gd name="T6" fmla="*/ 149 w 149"/>
                  <a:gd name="T7" fmla="*/ 9 h 79"/>
                  <a:gd name="T8" fmla="*/ 149 w 149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79">
                    <a:moveTo>
                      <a:pt x="22" y="27"/>
                    </a:moveTo>
                    <a:lnTo>
                      <a:pt x="0" y="79"/>
                    </a:lnTo>
                    <a:lnTo>
                      <a:pt x="63" y="58"/>
                    </a:lnTo>
                    <a:lnTo>
                      <a:pt x="149" y="9"/>
                    </a:lnTo>
                    <a:lnTo>
                      <a:pt x="149" y="0"/>
                    </a:lnTo>
                  </a:path>
                </a:pathLst>
              </a:cu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2"/>
              <p:cNvSpPr>
                <a:spLocks/>
              </p:cNvSpPr>
              <p:nvPr userDrawn="1"/>
            </p:nvSpPr>
            <p:spPr bwMode="auto">
              <a:xfrm>
                <a:off x="997" y="413"/>
                <a:ext cx="147" cy="36"/>
              </a:xfrm>
              <a:custGeom>
                <a:avLst/>
                <a:gdLst>
                  <a:gd name="T0" fmla="*/ 0 w 147"/>
                  <a:gd name="T1" fmla="*/ 11 h 36"/>
                  <a:gd name="T2" fmla="*/ 60 w 147"/>
                  <a:gd name="T3" fmla="*/ 20 h 36"/>
                  <a:gd name="T4" fmla="*/ 122 w 147"/>
                  <a:gd name="T5" fmla="*/ 0 h 36"/>
                  <a:gd name="T6" fmla="*/ 147 w 147"/>
                  <a:gd name="T7" fmla="*/ 30 h 36"/>
                  <a:gd name="T8" fmla="*/ 113 w 14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36">
                    <a:moveTo>
                      <a:pt x="0" y="11"/>
                    </a:moveTo>
                    <a:lnTo>
                      <a:pt x="60" y="20"/>
                    </a:lnTo>
                    <a:lnTo>
                      <a:pt x="122" y="0"/>
                    </a:lnTo>
                    <a:lnTo>
                      <a:pt x="147" y="30"/>
                    </a:lnTo>
                    <a:lnTo>
                      <a:pt x="113" y="36"/>
                    </a:lnTo>
                  </a:path>
                </a:pathLst>
              </a:cu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3"/>
              <p:cNvSpPr>
                <a:spLocks/>
              </p:cNvSpPr>
              <p:nvPr userDrawn="1"/>
            </p:nvSpPr>
            <p:spPr bwMode="auto">
              <a:xfrm>
                <a:off x="1057" y="441"/>
                <a:ext cx="50" cy="27"/>
              </a:xfrm>
              <a:custGeom>
                <a:avLst/>
                <a:gdLst>
                  <a:gd name="T0" fmla="*/ 50 w 50"/>
                  <a:gd name="T1" fmla="*/ 6 h 27"/>
                  <a:gd name="T2" fmla="*/ 10 w 50"/>
                  <a:gd name="T3" fmla="*/ 27 h 27"/>
                  <a:gd name="T4" fmla="*/ 0 w 5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27">
                    <a:moveTo>
                      <a:pt x="50" y="6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 userDrawn="1"/>
            </p:nvSpPr>
            <p:spPr bwMode="auto">
              <a:xfrm>
                <a:off x="1036" y="461"/>
                <a:ext cx="31" cy="3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35"/>
              <p:cNvSpPr>
                <a:spLocks/>
              </p:cNvSpPr>
              <p:nvPr userDrawn="1"/>
            </p:nvSpPr>
            <p:spPr bwMode="auto">
              <a:xfrm>
                <a:off x="996" y="415"/>
                <a:ext cx="71" cy="49"/>
              </a:xfrm>
              <a:custGeom>
                <a:avLst/>
                <a:gdLst>
                  <a:gd name="T0" fmla="*/ 71 w 71"/>
                  <a:gd name="T1" fmla="*/ 49 h 49"/>
                  <a:gd name="T2" fmla="*/ 0 w 71"/>
                  <a:gd name="T3" fmla="*/ 9 h 49"/>
                  <a:gd name="T4" fmla="*/ 0 w 71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9">
                    <a:moveTo>
                      <a:pt x="71" y="4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 userDrawn="1"/>
            </p:nvSpPr>
            <p:spPr bwMode="auto">
              <a:xfrm flipH="1">
                <a:off x="1110" y="409"/>
                <a:ext cx="9" cy="32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 userDrawn="1"/>
            </p:nvSpPr>
            <p:spPr bwMode="auto">
              <a:xfrm>
                <a:off x="1143" y="453"/>
                <a:ext cx="0" cy="8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 userDrawn="1"/>
            </p:nvSpPr>
            <p:spPr bwMode="auto">
              <a:xfrm flipH="1">
                <a:off x="965" y="487"/>
                <a:ext cx="4" cy="8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 userDrawn="1"/>
            </p:nvSpPr>
            <p:spPr bwMode="auto">
              <a:xfrm>
                <a:off x="1033" y="468"/>
                <a:ext cx="0" cy="5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 userDrawn="1"/>
            </p:nvSpPr>
            <p:spPr bwMode="auto">
              <a:xfrm>
                <a:off x="1068" y="473"/>
                <a:ext cx="0" cy="6"/>
              </a:xfrm>
              <a:prstGeom prst="line">
                <a:avLst/>
              </a:prstGeom>
              <a:noFill/>
              <a:ln w="4763" cap="flat">
                <a:solidFill>
                  <a:srgbClr val="2938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 userDrawn="1"/>
            </p:nvSpPr>
            <p:spPr bwMode="auto">
              <a:xfrm>
                <a:off x="1111" y="407"/>
                <a:ext cx="17" cy="15"/>
              </a:xfrm>
              <a:prstGeom prst="ellipse">
                <a:avLst/>
              </a:prstGeom>
              <a:solidFill>
                <a:srgbClr val="EF4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 userDrawn="1"/>
            </p:nvSpPr>
            <p:spPr bwMode="auto">
              <a:xfrm>
                <a:off x="1025" y="453"/>
                <a:ext cx="17" cy="17"/>
              </a:xfrm>
              <a:prstGeom prst="ellipse">
                <a:avLst/>
              </a:prstGeom>
              <a:solidFill>
                <a:srgbClr val="EF4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 userDrawn="1"/>
            </p:nvSpPr>
            <p:spPr bwMode="auto">
              <a:xfrm>
                <a:off x="1049" y="428"/>
                <a:ext cx="16" cy="15"/>
              </a:xfrm>
              <a:prstGeom prst="ellipse">
                <a:avLst/>
              </a:prstGeom>
              <a:solidFill>
                <a:srgbClr val="EF4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Oval 44"/>
              <p:cNvSpPr>
                <a:spLocks noChangeArrowheads="1"/>
              </p:cNvSpPr>
              <p:nvPr userDrawn="1"/>
            </p:nvSpPr>
            <p:spPr bwMode="auto">
              <a:xfrm>
                <a:off x="965" y="474"/>
                <a:ext cx="14" cy="16"/>
              </a:xfrm>
              <a:prstGeom prst="ellipse">
                <a:avLst/>
              </a:prstGeom>
              <a:solidFill>
                <a:srgbClr val="F38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 userDrawn="1"/>
            </p:nvSpPr>
            <p:spPr bwMode="auto">
              <a:xfrm>
                <a:off x="1101" y="440"/>
                <a:ext cx="16" cy="15"/>
              </a:xfrm>
              <a:prstGeom prst="ellipse">
                <a:avLst/>
              </a:prstGeom>
              <a:solidFill>
                <a:srgbClr val="F38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Oval 46"/>
              <p:cNvSpPr>
                <a:spLocks noChangeArrowheads="1"/>
              </p:cNvSpPr>
              <p:nvPr userDrawn="1"/>
            </p:nvSpPr>
            <p:spPr bwMode="auto">
              <a:xfrm>
                <a:off x="988" y="419"/>
                <a:ext cx="15" cy="15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 userDrawn="1"/>
            </p:nvSpPr>
            <p:spPr bwMode="auto">
              <a:xfrm>
                <a:off x="1134" y="439"/>
                <a:ext cx="16" cy="16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Oval 48"/>
              <p:cNvSpPr>
                <a:spLocks noChangeArrowheads="1"/>
              </p:cNvSpPr>
              <p:nvPr userDrawn="1"/>
            </p:nvSpPr>
            <p:spPr bwMode="auto">
              <a:xfrm>
                <a:off x="1061" y="458"/>
                <a:ext cx="16" cy="16"/>
              </a:xfrm>
              <a:prstGeom prst="ellipse">
                <a:avLst/>
              </a:prstGeom>
              <a:solidFill>
                <a:srgbClr val="FFF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49"/>
              <p:cNvSpPr>
                <a:spLocks/>
              </p:cNvSpPr>
              <p:nvPr userDrawn="1"/>
            </p:nvSpPr>
            <p:spPr bwMode="auto">
              <a:xfrm>
                <a:off x="464" y="791"/>
                <a:ext cx="142" cy="166"/>
              </a:xfrm>
              <a:custGeom>
                <a:avLst/>
                <a:gdLst>
                  <a:gd name="T0" fmla="*/ 81 w 96"/>
                  <a:gd name="T1" fmla="*/ 35 h 112"/>
                  <a:gd name="T2" fmla="*/ 51 w 96"/>
                  <a:gd name="T3" fmla="*/ 12 h 112"/>
                  <a:gd name="T4" fmla="*/ 14 w 96"/>
                  <a:gd name="T5" fmla="*/ 55 h 112"/>
                  <a:gd name="T6" fmla="*/ 51 w 96"/>
                  <a:gd name="T7" fmla="*/ 100 h 112"/>
                  <a:gd name="T8" fmla="*/ 82 w 96"/>
                  <a:gd name="T9" fmla="*/ 69 h 112"/>
                  <a:gd name="T10" fmla="*/ 96 w 96"/>
                  <a:gd name="T11" fmla="*/ 69 h 112"/>
                  <a:gd name="T12" fmla="*/ 50 w 96"/>
                  <a:gd name="T13" fmla="*/ 112 h 112"/>
                  <a:gd name="T14" fmla="*/ 0 w 96"/>
                  <a:gd name="T15" fmla="*/ 56 h 112"/>
                  <a:gd name="T16" fmla="*/ 51 w 96"/>
                  <a:gd name="T17" fmla="*/ 0 h 112"/>
                  <a:gd name="T18" fmla="*/ 95 w 96"/>
                  <a:gd name="T19" fmla="*/ 35 h 112"/>
                  <a:gd name="T20" fmla="*/ 81 w 96"/>
                  <a:gd name="T21" fmla="*/ 3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12">
                    <a:moveTo>
                      <a:pt x="81" y="35"/>
                    </a:moveTo>
                    <a:cubicBezTo>
                      <a:pt x="78" y="20"/>
                      <a:pt x="65" y="12"/>
                      <a:pt x="51" y="12"/>
                    </a:cubicBezTo>
                    <a:cubicBezTo>
                      <a:pt x="25" y="12"/>
                      <a:pt x="14" y="33"/>
                      <a:pt x="14" y="55"/>
                    </a:cubicBezTo>
                    <a:cubicBezTo>
                      <a:pt x="14" y="80"/>
                      <a:pt x="25" y="100"/>
                      <a:pt x="51" y="100"/>
                    </a:cubicBezTo>
                    <a:cubicBezTo>
                      <a:pt x="69" y="100"/>
                      <a:pt x="80" y="87"/>
                      <a:pt x="82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3" y="96"/>
                      <a:pt x="76" y="112"/>
                      <a:pt x="50" y="112"/>
                    </a:cubicBezTo>
                    <a:cubicBezTo>
                      <a:pt x="16" y="112"/>
                      <a:pt x="0" y="87"/>
                      <a:pt x="0" y="56"/>
                    </a:cubicBezTo>
                    <a:cubicBezTo>
                      <a:pt x="0" y="25"/>
                      <a:pt x="18" y="0"/>
                      <a:pt x="51" y="0"/>
                    </a:cubicBezTo>
                    <a:cubicBezTo>
                      <a:pt x="73" y="0"/>
                      <a:pt x="91" y="12"/>
                      <a:pt x="95" y="35"/>
                    </a:cubicBezTo>
                    <a:lnTo>
                      <a:pt x="81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50"/>
              <p:cNvSpPr>
                <a:spLocks/>
              </p:cNvSpPr>
              <p:nvPr userDrawn="1"/>
            </p:nvSpPr>
            <p:spPr bwMode="auto">
              <a:xfrm>
                <a:off x="624" y="796"/>
                <a:ext cx="95" cy="157"/>
              </a:xfrm>
              <a:custGeom>
                <a:avLst/>
                <a:gdLst>
                  <a:gd name="T0" fmla="*/ 0 w 64"/>
                  <a:gd name="T1" fmla="*/ 0 h 106"/>
                  <a:gd name="T2" fmla="*/ 12 w 64"/>
                  <a:gd name="T3" fmla="*/ 0 h 106"/>
                  <a:gd name="T4" fmla="*/ 12 w 64"/>
                  <a:gd name="T5" fmla="*/ 40 h 106"/>
                  <a:gd name="T6" fmla="*/ 13 w 64"/>
                  <a:gd name="T7" fmla="*/ 40 h 106"/>
                  <a:gd name="T8" fmla="*/ 37 w 64"/>
                  <a:gd name="T9" fmla="*/ 27 h 106"/>
                  <a:gd name="T10" fmla="*/ 64 w 64"/>
                  <a:gd name="T11" fmla="*/ 56 h 106"/>
                  <a:gd name="T12" fmla="*/ 64 w 64"/>
                  <a:gd name="T13" fmla="*/ 106 h 106"/>
                  <a:gd name="T14" fmla="*/ 51 w 64"/>
                  <a:gd name="T15" fmla="*/ 106 h 106"/>
                  <a:gd name="T16" fmla="*/ 51 w 64"/>
                  <a:gd name="T17" fmla="*/ 54 h 106"/>
                  <a:gd name="T18" fmla="*/ 35 w 64"/>
                  <a:gd name="T19" fmla="*/ 38 h 106"/>
                  <a:gd name="T20" fmla="*/ 12 w 64"/>
                  <a:gd name="T21" fmla="*/ 63 h 106"/>
                  <a:gd name="T22" fmla="*/ 12 w 64"/>
                  <a:gd name="T23" fmla="*/ 106 h 106"/>
                  <a:gd name="T24" fmla="*/ 0 w 64"/>
                  <a:gd name="T25" fmla="*/ 106 h 106"/>
                  <a:gd name="T26" fmla="*/ 0 w 64"/>
                  <a:gd name="T2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106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7" y="31"/>
                      <a:pt x="28" y="27"/>
                      <a:pt x="37" y="27"/>
                    </a:cubicBezTo>
                    <a:cubicBezTo>
                      <a:pt x="57" y="27"/>
                      <a:pt x="64" y="39"/>
                      <a:pt x="64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45"/>
                      <a:pt x="45" y="38"/>
                      <a:pt x="35" y="38"/>
                    </a:cubicBezTo>
                    <a:cubicBezTo>
                      <a:pt x="20" y="38"/>
                      <a:pt x="12" y="49"/>
                      <a:pt x="12" y="63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51"/>
              <p:cNvSpPr>
                <a:spLocks noEditPoints="1"/>
              </p:cNvSpPr>
              <p:nvPr userDrawn="1"/>
            </p:nvSpPr>
            <p:spPr bwMode="auto">
              <a:xfrm>
                <a:off x="730" y="836"/>
                <a:ext cx="107" cy="120"/>
              </a:xfrm>
              <a:custGeom>
                <a:avLst/>
                <a:gdLst>
                  <a:gd name="T0" fmla="*/ 71 w 72"/>
                  <a:gd name="T1" fmla="*/ 55 h 81"/>
                  <a:gd name="T2" fmla="*/ 37 w 72"/>
                  <a:gd name="T3" fmla="*/ 81 h 81"/>
                  <a:gd name="T4" fmla="*/ 0 w 72"/>
                  <a:gd name="T5" fmla="*/ 40 h 81"/>
                  <a:gd name="T6" fmla="*/ 37 w 72"/>
                  <a:gd name="T7" fmla="*/ 0 h 81"/>
                  <a:gd name="T8" fmla="*/ 72 w 72"/>
                  <a:gd name="T9" fmla="*/ 45 h 81"/>
                  <a:gd name="T10" fmla="*/ 14 w 72"/>
                  <a:gd name="T11" fmla="*/ 45 h 81"/>
                  <a:gd name="T12" fmla="*/ 38 w 72"/>
                  <a:gd name="T13" fmla="*/ 70 h 81"/>
                  <a:gd name="T14" fmla="*/ 58 w 72"/>
                  <a:gd name="T15" fmla="*/ 55 h 81"/>
                  <a:gd name="T16" fmla="*/ 71 w 72"/>
                  <a:gd name="T17" fmla="*/ 55 h 81"/>
                  <a:gd name="T18" fmla="*/ 58 w 72"/>
                  <a:gd name="T19" fmla="*/ 33 h 81"/>
                  <a:gd name="T20" fmla="*/ 36 w 72"/>
                  <a:gd name="T21" fmla="*/ 11 h 81"/>
                  <a:gd name="T22" fmla="*/ 14 w 72"/>
                  <a:gd name="T23" fmla="*/ 33 h 81"/>
                  <a:gd name="T24" fmla="*/ 58 w 72"/>
                  <a:gd name="T25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81">
                    <a:moveTo>
                      <a:pt x="71" y="55"/>
                    </a:moveTo>
                    <a:cubicBezTo>
                      <a:pt x="67" y="72"/>
                      <a:pt x="55" y="81"/>
                      <a:pt x="37" y="81"/>
                    </a:cubicBezTo>
                    <a:cubicBezTo>
                      <a:pt x="13" y="81"/>
                      <a:pt x="1" y="64"/>
                      <a:pt x="0" y="40"/>
                    </a:cubicBezTo>
                    <a:cubicBezTo>
                      <a:pt x="0" y="17"/>
                      <a:pt x="16" y="0"/>
                      <a:pt x="37" y="0"/>
                    </a:cubicBezTo>
                    <a:cubicBezTo>
                      <a:pt x="64" y="0"/>
                      <a:pt x="72" y="26"/>
                      <a:pt x="7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58"/>
                      <a:pt x="21" y="70"/>
                      <a:pt x="38" y="70"/>
                    </a:cubicBezTo>
                    <a:cubicBezTo>
                      <a:pt x="48" y="70"/>
                      <a:pt x="56" y="65"/>
                      <a:pt x="58" y="55"/>
                    </a:cubicBezTo>
                    <a:lnTo>
                      <a:pt x="71" y="55"/>
                    </a:lnTo>
                    <a:close/>
                    <a:moveTo>
                      <a:pt x="58" y="33"/>
                    </a:moveTo>
                    <a:cubicBezTo>
                      <a:pt x="58" y="21"/>
                      <a:pt x="49" y="11"/>
                      <a:pt x="36" y="11"/>
                    </a:cubicBezTo>
                    <a:cubicBezTo>
                      <a:pt x="23" y="11"/>
                      <a:pt x="15" y="21"/>
                      <a:pt x="14" y="33"/>
                    </a:cubicBezTo>
                    <a:lnTo>
                      <a:pt x="58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52"/>
              <p:cNvSpPr>
                <a:spLocks/>
              </p:cNvSpPr>
              <p:nvPr userDrawn="1"/>
            </p:nvSpPr>
            <p:spPr bwMode="auto">
              <a:xfrm>
                <a:off x="848" y="836"/>
                <a:ext cx="105" cy="120"/>
              </a:xfrm>
              <a:custGeom>
                <a:avLst/>
                <a:gdLst>
                  <a:gd name="T0" fmla="*/ 57 w 71"/>
                  <a:gd name="T1" fmla="*/ 27 h 81"/>
                  <a:gd name="T2" fmla="*/ 38 w 71"/>
                  <a:gd name="T3" fmla="*/ 11 h 81"/>
                  <a:gd name="T4" fmla="*/ 14 w 71"/>
                  <a:gd name="T5" fmla="*/ 42 h 81"/>
                  <a:gd name="T6" fmla="*/ 36 w 71"/>
                  <a:gd name="T7" fmla="*/ 70 h 81"/>
                  <a:gd name="T8" fmla="*/ 58 w 71"/>
                  <a:gd name="T9" fmla="*/ 51 h 81"/>
                  <a:gd name="T10" fmla="*/ 71 w 71"/>
                  <a:gd name="T11" fmla="*/ 51 h 81"/>
                  <a:gd name="T12" fmla="*/ 37 w 71"/>
                  <a:gd name="T13" fmla="*/ 81 h 81"/>
                  <a:gd name="T14" fmla="*/ 0 w 71"/>
                  <a:gd name="T15" fmla="*/ 42 h 81"/>
                  <a:gd name="T16" fmla="*/ 37 w 71"/>
                  <a:gd name="T17" fmla="*/ 0 h 81"/>
                  <a:gd name="T18" fmla="*/ 70 w 71"/>
                  <a:gd name="T19" fmla="*/ 27 h 81"/>
                  <a:gd name="T20" fmla="*/ 57 w 71"/>
                  <a:gd name="T21" fmla="*/ 2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81">
                    <a:moveTo>
                      <a:pt x="57" y="27"/>
                    </a:moveTo>
                    <a:cubicBezTo>
                      <a:pt x="55" y="17"/>
                      <a:pt x="48" y="11"/>
                      <a:pt x="38" y="11"/>
                    </a:cubicBezTo>
                    <a:cubicBezTo>
                      <a:pt x="19" y="11"/>
                      <a:pt x="14" y="26"/>
                      <a:pt x="14" y="42"/>
                    </a:cubicBezTo>
                    <a:cubicBezTo>
                      <a:pt x="14" y="56"/>
                      <a:pt x="20" y="70"/>
                      <a:pt x="36" y="70"/>
                    </a:cubicBezTo>
                    <a:cubicBezTo>
                      <a:pt x="49" y="70"/>
                      <a:pt x="56" y="63"/>
                      <a:pt x="58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68" y="70"/>
                      <a:pt x="56" y="81"/>
                      <a:pt x="37" y="81"/>
                    </a:cubicBezTo>
                    <a:cubicBezTo>
                      <a:pt x="13" y="81"/>
                      <a:pt x="0" y="65"/>
                      <a:pt x="0" y="42"/>
                    </a:cubicBezTo>
                    <a:cubicBezTo>
                      <a:pt x="0" y="18"/>
                      <a:pt x="12" y="0"/>
                      <a:pt x="37" y="0"/>
                    </a:cubicBezTo>
                    <a:cubicBezTo>
                      <a:pt x="54" y="0"/>
                      <a:pt x="68" y="8"/>
                      <a:pt x="70" y="27"/>
                    </a:cubicBezTo>
                    <a:lnTo>
                      <a:pt x="57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 userDrawn="1"/>
            </p:nvSpPr>
            <p:spPr bwMode="auto">
              <a:xfrm>
                <a:off x="968" y="796"/>
                <a:ext cx="99" cy="157"/>
              </a:xfrm>
              <a:custGeom>
                <a:avLst/>
                <a:gdLst>
                  <a:gd name="T0" fmla="*/ 0 w 99"/>
                  <a:gd name="T1" fmla="*/ 0 h 157"/>
                  <a:gd name="T2" fmla="*/ 19 w 99"/>
                  <a:gd name="T3" fmla="*/ 0 h 157"/>
                  <a:gd name="T4" fmla="*/ 19 w 99"/>
                  <a:gd name="T5" fmla="*/ 93 h 157"/>
                  <a:gd name="T6" fmla="*/ 71 w 99"/>
                  <a:gd name="T7" fmla="*/ 42 h 157"/>
                  <a:gd name="T8" fmla="*/ 96 w 99"/>
                  <a:gd name="T9" fmla="*/ 42 h 157"/>
                  <a:gd name="T10" fmla="*/ 50 w 99"/>
                  <a:gd name="T11" fmla="*/ 84 h 157"/>
                  <a:gd name="T12" fmla="*/ 99 w 99"/>
                  <a:gd name="T13" fmla="*/ 157 h 157"/>
                  <a:gd name="T14" fmla="*/ 75 w 99"/>
                  <a:gd name="T15" fmla="*/ 157 h 157"/>
                  <a:gd name="T16" fmla="*/ 37 w 99"/>
                  <a:gd name="T17" fmla="*/ 97 h 157"/>
                  <a:gd name="T18" fmla="*/ 19 w 99"/>
                  <a:gd name="T19" fmla="*/ 114 h 157"/>
                  <a:gd name="T20" fmla="*/ 19 w 99"/>
                  <a:gd name="T21" fmla="*/ 157 h 157"/>
                  <a:gd name="T22" fmla="*/ 0 w 99"/>
                  <a:gd name="T23" fmla="*/ 157 h 157"/>
                  <a:gd name="T24" fmla="*/ 0 w 99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7">
                    <a:moveTo>
                      <a:pt x="0" y="0"/>
                    </a:moveTo>
                    <a:lnTo>
                      <a:pt x="19" y="0"/>
                    </a:lnTo>
                    <a:lnTo>
                      <a:pt x="19" y="93"/>
                    </a:lnTo>
                    <a:lnTo>
                      <a:pt x="71" y="42"/>
                    </a:lnTo>
                    <a:lnTo>
                      <a:pt x="96" y="42"/>
                    </a:lnTo>
                    <a:lnTo>
                      <a:pt x="50" y="84"/>
                    </a:lnTo>
                    <a:lnTo>
                      <a:pt x="99" y="157"/>
                    </a:lnTo>
                    <a:lnTo>
                      <a:pt x="75" y="157"/>
                    </a:lnTo>
                    <a:lnTo>
                      <a:pt x="37" y="97"/>
                    </a:lnTo>
                    <a:lnTo>
                      <a:pt x="19" y="114"/>
                    </a:lnTo>
                    <a:lnTo>
                      <a:pt x="19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54"/>
              <p:cNvSpPr>
                <a:spLocks noEditPoints="1"/>
              </p:cNvSpPr>
              <p:nvPr userDrawn="1"/>
            </p:nvSpPr>
            <p:spPr bwMode="auto">
              <a:xfrm>
                <a:off x="1135" y="796"/>
                <a:ext cx="119" cy="157"/>
              </a:xfrm>
              <a:custGeom>
                <a:avLst/>
                <a:gdLst>
                  <a:gd name="T0" fmla="*/ 0 w 80"/>
                  <a:gd name="T1" fmla="*/ 0 h 106"/>
                  <a:gd name="T2" fmla="*/ 47 w 80"/>
                  <a:gd name="T3" fmla="*/ 0 h 106"/>
                  <a:gd name="T4" fmla="*/ 80 w 80"/>
                  <a:gd name="T5" fmla="*/ 31 h 106"/>
                  <a:gd name="T6" fmla="*/ 47 w 80"/>
                  <a:gd name="T7" fmla="*/ 63 h 106"/>
                  <a:gd name="T8" fmla="*/ 14 w 80"/>
                  <a:gd name="T9" fmla="*/ 63 h 106"/>
                  <a:gd name="T10" fmla="*/ 14 w 80"/>
                  <a:gd name="T11" fmla="*/ 106 h 106"/>
                  <a:gd name="T12" fmla="*/ 0 w 80"/>
                  <a:gd name="T13" fmla="*/ 106 h 106"/>
                  <a:gd name="T14" fmla="*/ 0 w 80"/>
                  <a:gd name="T15" fmla="*/ 0 h 106"/>
                  <a:gd name="T16" fmla="*/ 14 w 80"/>
                  <a:gd name="T17" fmla="*/ 51 h 106"/>
                  <a:gd name="T18" fmla="*/ 42 w 80"/>
                  <a:gd name="T19" fmla="*/ 51 h 106"/>
                  <a:gd name="T20" fmla="*/ 65 w 80"/>
                  <a:gd name="T21" fmla="*/ 31 h 106"/>
                  <a:gd name="T22" fmla="*/ 42 w 80"/>
                  <a:gd name="T23" fmla="*/ 12 h 106"/>
                  <a:gd name="T24" fmla="*/ 14 w 80"/>
                  <a:gd name="T25" fmla="*/ 12 h 106"/>
                  <a:gd name="T26" fmla="*/ 14 w 80"/>
                  <a:gd name="T27" fmla="*/ 5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106">
                    <a:moveTo>
                      <a:pt x="0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68" y="0"/>
                      <a:pt x="80" y="11"/>
                      <a:pt x="80" y="31"/>
                    </a:cubicBezTo>
                    <a:cubicBezTo>
                      <a:pt x="80" y="51"/>
                      <a:pt x="68" y="63"/>
                      <a:pt x="47" y="63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  <a:moveTo>
                      <a:pt x="14" y="51"/>
                    </a:moveTo>
                    <a:cubicBezTo>
                      <a:pt x="42" y="51"/>
                      <a:pt x="42" y="51"/>
                      <a:pt x="42" y="51"/>
                    </a:cubicBezTo>
                    <a:cubicBezTo>
                      <a:pt x="58" y="51"/>
                      <a:pt x="65" y="44"/>
                      <a:pt x="65" y="31"/>
                    </a:cubicBezTo>
                    <a:cubicBezTo>
                      <a:pt x="65" y="18"/>
                      <a:pt x="58" y="12"/>
                      <a:pt x="42" y="12"/>
                    </a:cubicBezTo>
                    <a:cubicBezTo>
                      <a:pt x="14" y="12"/>
                      <a:pt x="14" y="12"/>
                      <a:pt x="14" y="12"/>
                    </a:cubicBezTo>
                    <a:lnTo>
                      <a:pt x="14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55"/>
              <p:cNvSpPr>
                <a:spLocks noEditPoints="1"/>
              </p:cNvSpPr>
              <p:nvPr userDrawn="1"/>
            </p:nvSpPr>
            <p:spPr bwMode="auto">
              <a:xfrm>
                <a:off x="1260" y="836"/>
                <a:ext cx="111" cy="120"/>
              </a:xfrm>
              <a:custGeom>
                <a:avLst/>
                <a:gdLst>
                  <a:gd name="T0" fmla="*/ 38 w 75"/>
                  <a:gd name="T1" fmla="*/ 0 h 81"/>
                  <a:gd name="T2" fmla="*/ 75 w 75"/>
                  <a:gd name="T3" fmla="*/ 41 h 81"/>
                  <a:gd name="T4" fmla="*/ 38 w 75"/>
                  <a:gd name="T5" fmla="*/ 81 h 81"/>
                  <a:gd name="T6" fmla="*/ 0 w 75"/>
                  <a:gd name="T7" fmla="*/ 41 h 81"/>
                  <a:gd name="T8" fmla="*/ 38 w 75"/>
                  <a:gd name="T9" fmla="*/ 0 h 81"/>
                  <a:gd name="T10" fmla="*/ 38 w 75"/>
                  <a:gd name="T11" fmla="*/ 70 h 81"/>
                  <a:gd name="T12" fmla="*/ 62 w 75"/>
                  <a:gd name="T13" fmla="*/ 41 h 81"/>
                  <a:gd name="T14" fmla="*/ 38 w 75"/>
                  <a:gd name="T15" fmla="*/ 11 h 81"/>
                  <a:gd name="T16" fmla="*/ 14 w 75"/>
                  <a:gd name="T17" fmla="*/ 41 h 81"/>
                  <a:gd name="T18" fmla="*/ 38 w 75"/>
                  <a:gd name="T19" fmla="*/ 7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81">
                    <a:moveTo>
                      <a:pt x="38" y="0"/>
                    </a:moveTo>
                    <a:cubicBezTo>
                      <a:pt x="62" y="0"/>
                      <a:pt x="75" y="18"/>
                      <a:pt x="75" y="41"/>
                    </a:cubicBezTo>
                    <a:cubicBezTo>
                      <a:pt x="75" y="63"/>
                      <a:pt x="62" y="81"/>
                      <a:pt x="38" y="81"/>
                    </a:cubicBezTo>
                    <a:cubicBezTo>
                      <a:pt x="13" y="81"/>
                      <a:pt x="0" y="63"/>
                      <a:pt x="0" y="41"/>
                    </a:cubicBezTo>
                    <a:cubicBezTo>
                      <a:pt x="0" y="18"/>
                      <a:pt x="13" y="0"/>
                      <a:pt x="38" y="0"/>
                    </a:cubicBezTo>
                    <a:close/>
                    <a:moveTo>
                      <a:pt x="38" y="70"/>
                    </a:moveTo>
                    <a:cubicBezTo>
                      <a:pt x="51" y="70"/>
                      <a:pt x="62" y="59"/>
                      <a:pt x="62" y="41"/>
                    </a:cubicBezTo>
                    <a:cubicBezTo>
                      <a:pt x="62" y="22"/>
                      <a:pt x="51" y="11"/>
                      <a:pt x="38" y="11"/>
                    </a:cubicBezTo>
                    <a:cubicBezTo>
                      <a:pt x="24" y="11"/>
                      <a:pt x="14" y="22"/>
                      <a:pt x="14" y="41"/>
                    </a:cubicBezTo>
                    <a:cubicBezTo>
                      <a:pt x="14" y="59"/>
                      <a:pt x="24" y="70"/>
                      <a:pt x="38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56"/>
              <p:cNvSpPr>
                <a:spLocks noEditPoints="1"/>
              </p:cNvSpPr>
              <p:nvPr userDrawn="1"/>
            </p:nvSpPr>
            <p:spPr bwMode="auto">
              <a:xfrm>
                <a:off x="1390" y="796"/>
                <a:ext cx="18" cy="157"/>
              </a:xfrm>
              <a:custGeom>
                <a:avLst/>
                <a:gdLst>
                  <a:gd name="T0" fmla="*/ 18 w 18"/>
                  <a:gd name="T1" fmla="*/ 22 h 157"/>
                  <a:gd name="T2" fmla="*/ 0 w 18"/>
                  <a:gd name="T3" fmla="*/ 22 h 157"/>
                  <a:gd name="T4" fmla="*/ 0 w 18"/>
                  <a:gd name="T5" fmla="*/ 0 h 157"/>
                  <a:gd name="T6" fmla="*/ 18 w 18"/>
                  <a:gd name="T7" fmla="*/ 0 h 157"/>
                  <a:gd name="T8" fmla="*/ 18 w 18"/>
                  <a:gd name="T9" fmla="*/ 22 h 157"/>
                  <a:gd name="T10" fmla="*/ 0 w 18"/>
                  <a:gd name="T11" fmla="*/ 42 h 157"/>
                  <a:gd name="T12" fmla="*/ 18 w 18"/>
                  <a:gd name="T13" fmla="*/ 42 h 157"/>
                  <a:gd name="T14" fmla="*/ 18 w 18"/>
                  <a:gd name="T15" fmla="*/ 157 h 157"/>
                  <a:gd name="T16" fmla="*/ 0 w 18"/>
                  <a:gd name="T17" fmla="*/ 157 h 157"/>
                  <a:gd name="T18" fmla="*/ 0 w 18"/>
                  <a:gd name="T19" fmla="*/ 4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7">
                    <a:moveTo>
                      <a:pt x="18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22"/>
                    </a:lnTo>
                    <a:close/>
                    <a:moveTo>
                      <a:pt x="0" y="42"/>
                    </a:moveTo>
                    <a:lnTo>
                      <a:pt x="18" y="42"/>
                    </a:lnTo>
                    <a:lnTo>
                      <a:pt x="18" y="157"/>
                    </a:lnTo>
                    <a:lnTo>
                      <a:pt x="0" y="1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57"/>
              <p:cNvSpPr>
                <a:spLocks/>
              </p:cNvSpPr>
              <p:nvPr userDrawn="1"/>
            </p:nvSpPr>
            <p:spPr bwMode="auto">
              <a:xfrm>
                <a:off x="1432" y="836"/>
                <a:ext cx="95" cy="117"/>
              </a:xfrm>
              <a:custGeom>
                <a:avLst/>
                <a:gdLst>
                  <a:gd name="T0" fmla="*/ 0 w 64"/>
                  <a:gd name="T1" fmla="*/ 2 h 79"/>
                  <a:gd name="T2" fmla="*/ 12 w 64"/>
                  <a:gd name="T3" fmla="*/ 2 h 79"/>
                  <a:gd name="T4" fmla="*/ 12 w 64"/>
                  <a:gd name="T5" fmla="*/ 14 h 79"/>
                  <a:gd name="T6" fmla="*/ 13 w 64"/>
                  <a:gd name="T7" fmla="*/ 14 h 79"/>
                  <a:gd name="T8" fmla="*/ 38 w 64"/>
                  <a:gd name="T9" fmla="*/ 0 h 79"/>
                  <a:gd name="T10" fmla="*/ 64 w 64"/>
                  <a:gd name="T11" fmla="*/ 29 h 79"/>
                  <a:gd name="T12" fmla="*/ 64 w 64"/>
                  <a:gd name="T13" fmla="*/ 79 h 79"/>
                  <a:gd name="T14" fmla="*/ 52 w 64"/>
                  <a:gd name="T15" fmla="*/ 79 h 79"/>
                  <a:gd name="T16" fmla="*/ 52 w 64"/>
                  <a:gd name="T17" fmla="*/ 27 h 79"/>
                  <a:gd name="T18" fmla="*/ 36 w 64"/>
                  <a:gd name="T19" fmla="*/ 11 h 79"/>
                  <a:gd name="T20" fmla="*/ 13 w 64"/>
                  <a:gd name="T21" fmla="*/ 36 h 79"/>
                  <a:gd name="T22" fmla="*/ 13 w 64"/>
                  <a:gd name="T23" fmla="*/ 79 h 79"/>
                  <a:gd name="T24" fmla="*/ 0 w 64"/>
                  <a:gd name="T25" fmla="*/ 79 h 79"/>
                  <a:gd name="T26" fmla="*/ 0 w 64"/>
                  <a:gd name="T27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79">
                    <a:moveTo>
                      <a:pt x="0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5"/>
                      <a:pt x="27" y="0"/>
                      <a:pt x="38" y="0"/>
                    </a:cubicBezTo>
                    <a:cubicBezTo>
                      <a:pt x="58" y="0"/>
                      <a:pt x="64" y="12"/>
                      <a:pt x="64" y="2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18"/>
                      <a:pt x="46" y="11"/>
                      <a:pt x="36" y="11"/>
                    </a:cubicBezTo>
                    <a:cubicBezTo>
                      <a:pt x="20" y="11"/>
                      <a:pt x="13" y="22"/>
                      <a:pt x="13" y="3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79"/>
                      <a:pt x="0" y="79"/>
                      <a:pt x="0" y="7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58"/>
              <p:cNvSpPr>
                <a:spLocks/>
              </p:cNvSpPr>
              <p:nvPr userDrawn="1"/>
            </p:nvSpPr>
            <p:spPr bwMode="auto">
              <a:xfrm>
                <a:off x="1537" y="804"/>
                <a:ext cx="62" cy="149"/>
              </a:xfrm>
              <a:custGeom>
                <a:avLst/>
                <a:gdLst>
                  <a:gd name="T0" fmla="*/ 26 w 42"/>
                  <a:gd name="T1" fmla="*/ 23 h 100"/>
                  <a:gd name="T2" fmla="*/ 42 w 42"/>
                  <a:gd name="T3" fmla="*/ 23 h 100"/>
                  <a:gd name="T4" fmla="*/ 42 w 42"/>
                  <a:gd name="T5" fmla="*/ 34 h 100"/>
                  <a:gd name="T6" fmla="*/ 26 w 42"/>
                  <a:gd name="T7" fmla="*/ 34 h 100"/>
                  <a:gd name="T8" fmla="*/ 26 w 42"/>
                  <a:gd name="T9" fmla="*/ 82 h 100"/>
                  <a:gd name="T10" fmla="*/ 36 w 42"/>
                  <a:gd name="T11" fmla="*/ 89 h 100"/>
                  <a:gd name="T12" fmla="*/ 42 w 42"/>
                  <a:gd name="T13" fmla="*/ 89 h 100"/>
                  <a:gd name="T14" fmla="*/ 42 w 42"/>
                  <a:gd name="T15" fmla="*/ 100 h 100"/>
                  <a:gd name="T16" fmla="*/ 32 w 42"/>
                  <a:gd name="T17" fmla="*/ 100 h 100"/>
                  <a:gd name="T18" fmla="*/ 14 w 42"/>
                  <a:gd name="T19" fmla="*/ 83 h 100"/>
                  <a:gd name="T20" fmla="*/ 14 w 42"/>
                  <a:gd name="T21" fmla="*/ 34 h 100"/>
                  <a:gd name="T22" fmla="*/ 0 w 42"/>
                  <a:gd name="T23" fmla="*/ 34 h 100"/>
                  <a:gd name="T24" fmla="*/ 0 w 42"/>
                  <a:gd name="T25" fmla="*/ 23 h 100"/>
                  <a:gd name="T26" fmla="*/ 14 w 42"/>
                  <a:gd name="T27" fmla="*/ 23 h 100"/>
                  <a:gd name="T28" fmla="*/ 14 w 42"/>
                  <a:gd name="T29" fmla="*/ 0 h 100"/>
                  <a:gd name="T30" fmla="*/ 26 w 42"/>
                  <a:gd name="T31" fmla="*/ 0 h 100"/>
                  <a:gd name="T32" fmla="*/ 26 w 42"/>
                  <a:gd name="T33" fmla="*/ 2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00">
                    <a:moveTo>
                      <a:pt x="26" y="2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8"/>
                      <a:pt x="28" y="89"/>
                      <a:pt x="36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19" y="100"/>
                      <a:pt x="14" y="98"/>
                      <a:pt x="14" y="8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59"/>
              <p:cNvSpPr>
                <a:spLocks/>
              </p:cNvSpPr>
              <p:nvPr userDrawn="1"/>
            </p:nvSpPr>
            <p:spPr bwMode="auto">
              <a:xfrm>
                <a:off x="470" y="991"/>
                <a:ext cx="40" cy="52"/>
              </a:xfrm>
              <a:custGeom>
                <a:avLst/>
                <a:gdLst>
                  <a:gd name="T0" fmla="*/ 21 w 27"/>
                  <a:gd name="T1" fmla="*/ 11 h 35"/>
                  <a:gd name="T2" fmla="*/ 13 w 27"/>
                  <a:gd name="T3" fmla="*/ 4 h 35"/>
                  <a:gd name="T4" fmla="*/ 5 w 27"/>
                  <a:gd name="T5" fmla="*/ 10 h 35"/>
                  <a:gd name="T6" fmla="*/ 16 w 27"/>
                  <a:gd name="T7" fmla="*/ 16 h 35"/>
                  <a:gd name="T8" fmla="*/ 27 w 27"/>
                  <a:gd name="T9" fmla="*/ 25 h 35"/>
                  <a:gd name="T10" fmla="*/ 13 w 27"/>
                  <a:gd name="T11" fmla="*/ 35 h 35"/>
                  <a:gd name="T12" fmla="*/ 0 w 27"/>
                  <a:gd name="T13" fmla="*/ 23 h 35"/>
                  <a:gd name="T14" fmla="*/ 4 w 27"/>
                  <a:gd name="T15" fmla="*/ 23 h 35"/>
                  <a:gd name="T16" fmla="*/ 14 w 27"/>
                  <a:gd name="T17" fmla="*/ 32 h 35"/>
                  <a:gd name="T18" fmla="*/ 22 w 27"/>
                  <a:gd name="T19" fmla="*/ 25 h 35"/>
                  <a:gd name="T20" fmla="*/ 11 w 27"/>
                  <a:gd name="T21" fmla="*/ 19 h 35"/>
                  <a:gd name="T22" fmla="*/ 1 w 27"/>
                  <a:gd name="T23" fmla="*/ 10 h 35"/>
                  <a:gd name="T24" fmla="*/ 13 w 27"/>
                  <a:gd name="T25" fmla="*/ 0 h 35"/>
                  <a:gd name="T26" fmla="*/ 25 w 27"/>
                  <a:gd name="T27" fmla="*/ 11 h 35"/>
                  <a:gd name="T28" fmla="*/ 21 w 27"/>
                  <a:gd name="T2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5">
                    <a:moveTo>
                      <a:pt x="21" y="11"/>
                    </a:moveTo>
                    <a:cubicBezTo>
                      <a:pt x="20" y="6"/>
                      <a:pt x="17" y="4"/>
                      <a:pt x="13" y="4"/>
                    </a:cubicBezTo>
                    <a:cubicBezTo>
                      <a:pt x="9" y="4"/>
                      <a:pt x="5" y="5"/>
                      <a:pt x="5" y="10"/>
                    </a:cubicBezTo>
                    <a:cubicBezTo>
                      <a:pt x="5" y="14"/>
                      <a:pt x="10" y="14"/>
                      <a:pt x="16" y="16"/>
                    </a:cubicBezTo>
                    <a:cubicBezTo>
                      <a:pt x="21" y="17"/>
                      <a:pt x="27" y="19"/>
                      <a:pt x="27" y="25"/>
                    </a:cubicBezTo>
                    <a:cubicBezTo>
                      <a:pt x="27" y="32"/>
                      <a:pt x="20" y="35"/>
                      <a:pt x="13" y="35"/>
                    </a:cubicBezTo>
                    <a:cubicBezTo>
                      <a:pt x="6" y="35"/>
                      <a:pt x="0" y="32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9"/>
                      <a:pt x="9" y="32"/>
                      <a:pt x="14" y="32"/>
                    </a:cubicBezTo>
                    <a:cubicBezTo>
                      <a:pt x="18" y="32"/>
                      <a:pt x="22" y="30"/>
                      <a:pt x="22" y="25"/>
                    </a:cubicBezTo>
                    <a:cubicBezTo>
                      <a:pt x="22" y="21"/>
                      <a:pt x="17" y="20"/>
                      <a:pt x="11" y="19"/>
                    </a:cubicBezTo>
                    <a:cubicBezTo>
                      <a:pt x="6" y="18"/>
                      <a:pt x="1" y="16"/>
                      <a:pt x="1" y="10"/>
                    </a:cubicBezTo>
                    <a:cubicBezTo>
                      <a:pt x="1" y="3"/>
                      <a:pt x="7" y="0"/>
                      <a:pt x="13" y="0"/>
                    </a:cubicBezTo>
                    <a:cubicBezTo>
                      <a:pt x="20" y="0"/>
                      <a:pt x="25" y="3"/>
                      <a:pt x="25" y="11"/>
                    </a:cubicBezTo>
                    <a:lnTo>
                      <a:pt x="21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60"/>
              <p:cNvSpPr>
                <a:spLocks noEditPoints="1"/>
              </p:cNvSpPr>
              <p:nvPr userDrawn="1"/>
            </p:nvSpPr>
            <p:spPr bwMode="auto">
              <a:xfrm>
                <a:off x="517" y="991"/>
                <a:ext cx="47" cy="52"/>
              </a:xfrm>
              <a:custGeom>
                <a:avLst/>
                <a:gdLst>
                  <a:gd name="T0" fmla="*/ 16 w 32"/>
                  <a:gd name="T1" fmla="*/ 0 h 35"/>
                  <a:gd name="T2" fmla="*/ 32 w 32"/>
                  <a:gd name="T3" fmla="*/ 18 h 35"/>
                  <a:gd name="T4" fmla="*/ 16 w 32"/>
                  <a:gd name="T5" fmla="*/ 35 h 35"/>
                  <a:gd name="T6" fmla="*/ 0 w 32"/>
                  <a:gd name="T7" fmla="*/ 18 h 35"/>
                  <a:gd name="T8" fmla="*/ 16 w 32"/>
                  <a:gd name="T9" fmla="*/ 0 h 35"/>
                  <a:gd name="T10" fmla="*/ 16 w 32"/>
                  <a:gd name="T11" fmla="*/ 32 h 35"/>
                  <a:gd name="T12" fmla="*/ 28 w 32"/>
                  <a:gd name="T13" fmla="*/ 18 h 35"/>
                  <a:gd name="T14" fmla="*/ 16 w 32"/>
                  <a:gd name="T15" fmla="*/ 4 h 35"/>
                  <a:gd name="T16" fmla="*/ 4 w 32"/>
                  <a:gd name="T17" fmla="*/ 18 h 35"/>
                  <a:gd name="T18" fmla="*/ 16 w 32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5">
                    <a:moveTo>
                      <a:pt x="16" y="0"/>
                    </a:moveTo>
                    <a:cubicBezTo>
                      <a:pt x="27" y="0"/>
                      <a:pt x="32" y="8"/>
                      <a:pt x="32" y="18"/>
                    </a:cubicBezTo>
                    <a:cubicBezTo>
                      <a:pt x="32" y="27"/>
                      <a:pt x="27" y="35"/>
                      <a:pt x="16" y="35"/>
                    </a:cubicBezTo>
                    <a:cubicBezTo>
                      <a:pt x="5" y="35"/>
                      <a:pt x="0" y="27"/>
                      <a:pt x="0" y="18"/>
                    </a:cubicBezTo>
                    <a:cubicBezTo>
                      <a:pt x="0" y="8"/>
                      <a:pt x="5" y="0"/>
                      <a:pt x="16" y="0"/>
                    </a:cubicBezTo>
                    <a:close/>
                    <a:moveTo>
                      <a:pt x="16" y="32"/>
                    </a:moveTo>
                    <a:cubicBezTo>
                      <a:pt x="24" y="32"/>
                      <a:pt x="28" y="24"/>
                      <a:pt x="28" y="18"/>
                    </a:cubicBezTo>
                    <a:cubicBezTo>
                      <a:pt x="28" y="11"/>
                      <a:pt x="24" y="4"/>
                      <a:pt x="16" y="4"/>
                    </a:cubicBezTo>
                    <a:cubicBezTo>
                      <a:pt x="8" y="4"/>
                      <a:pt x="4" y="11"/>
                      <a:pt x="4" y="18"/>
                    </a:cubicBezTo>
                    <a:cubicBezTo>
                      <a:pt x="4" y="24"/>
                      <a:pt x="8" y="32"/>
                      <a:pt x="16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61"/>
              <p:cNvSpPr>
                <a:spLocks/>
              </p:cNvSpPr>
              <p:nvPr userDrawn="1"/>
            </p:nvSpPr>
            <p:spPr bwMode="auto">
              <a:xfrm>
                <a:off x="575" y="993"/>
                <a:ext cx="32" cy="50"/>
              </a:xfrm>
              <a:custGeom>
                <a:avLst/>
                <a:gdLst>
                  <a:gd name="T0" fmla="*/ 0 w 32"/>
                  <a:gd name="T1" fmla="*/ 0 h 50"/>
                  <a:gd name="T2" fmla="*/ 32 w 32"/>
                  <a:gd name="T3" fmla="*/ 0 h 50"/>
                  <a:gd name="T4" fmla="*/ 32 w 32"/>
                  <a:gd name="T5" fmla="*/ 5 h 50"/>
                  <a:gd name="T6" fmla="*/ 7 w 32"/>
                  <a:gd name="T7" fmla="*/ 5 h 50"/>
                  <a:gd name="T8" fmla="*/ 7 w 32"/>
                  <a:gd name="T9" fmla="*/ 20 h 50"/>
                  <a:gd name="T10" fmla="*/ 29 w 32"/>
                  <a:gd name="T11" fmla="*/ 20 h 50"/>
                  <a:gd name="T12" fmla="*/ 29 w 32"/>
                  <a:gd name="T13" fmla="*/ 26 h 50"/>
                  <a:gd name="T14" fmla="*/ 7 w 32"/>
                  <a:gd name="T15" fmla="*/ 26 h 50"/>
                  <a:gd name="T16" fmla="*/ 7 w 32"/>
                  <a:gd name="T17" fmla="*/ 50 h 50"/>
                  <a:gd name="T18" fmla="*/ 0 w 32"/>
                  <a:gd name="T19" fmla="*/ 50 h 50"/>
                  <a:gd name="T20" fmla="*/ 0 w 32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50">
                    <a:moveTo>
                      <a:pt x="0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7" y="5"/>
                    </a:lnTo>
                    <a:lnTo>
                      <a:pt x="7" y="20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7" y="26"/>
                    </a:lnTo>
                    <a:lnTo>
                      <a:pt x="7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62"/>
              <p:cNvSpPr>
                <a:spLocks/>
              </p:cNvSpPr>
              <p:nvPr userDrawn="1"/>
            </p:nvSpPr>
            <p:spPr bwMode="auto">
              <a:xfrm>
                <a:off x="613" y="993"/>
                <a:ext cx="40" cy="50"/>
              </a:xfrm>
              <a:custGeom>
                <a:avLst/>
                <a:gdLst>
                  <a:gd name="T0" fmla="*/ 17 w 40"/>
                  <a:gd name="T1" fmla="*/ 5 h 50"/>
                  <a:gd name="T2" fmla="*/ 0 w 40"/>
                  <a:gd name="T3" fmla="*/ 5 h 50"/>
                  <a:gd name="T4" fmla="*/ 0 w 40"/>
                  <a:gd name="T5" fmla="*/ 0 h 50"/>
                  <a:gd name="T6" fmla="*/ 40 w 40"/>
                  <a:gd name="T7" fmla="*/ 0 h 50"/>
                  <a:gd name="T8" fmla="*/ 40 w 40"/>
                  <a:gd name="T9" fmla="*/ 5 h 50"/>
                  <a:gd name="T10" fmla="*/ 24 w 40"/>
                  <a:gd name="T11" fmla="*/ 5 h 50"/>
                  <a:gd name="T12" fmla="*/ 24 w 40"/>
                  <a:gd name="T13" fmla="*/ 50 h 50"/>
                  <a:gd name="T14" fmla="*/ 17 w 40"/>
                  <a:gd name="T15" fmla="*/ 50 h 50"/>
                  <a:gd name="T16" fmla="*/ 17 w 40"/>
                  <a:gd name="T1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0">
                    <a:moveTo>
                      <a:pt x="17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24" y="5"/>
                    </a:lnTo>
                    <a:lnTo>
                      <a:pt x="24" y="50"/>
                    </a:lnTo>
                    <a:lnTo>
                      <a:pt x="17" y="5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63"/>
              <p:cNvSpPr>
                <a:spLocks/>
              </p:cNvSpPr>
              <p:nvPr userDrawn="1"/>
            </p:nvSpPr>
            <p:spPr bwMode="auto">
              <a:xfrm>
                <a:off x="659" y="993"/>
                <a:ext cx="63" cy="50"/>
              </a:xfrm>
              <a:custGeom>
                <a:avLst/>
                <a:gdLst>
                  <a:gd name="T0" fmla="*/ 49 w 63"/>
                  <a:gd name="T1" fmla="*/ 50 h 50"/>
                  <a:gd name="T2" fmla="*/ 43 w 63"/>
                  <a:gd name="T3" fmla="*/ 50 h 50"/>
                  <a:gd name="T4" fmla="*/ 31 w 63"/>
                  <a:gd name="T5" fmla="*/ 7 h 50"/>
                  <a:gd name="T6" fmla="*/ 31 w 63"/>
                  <a:gd name="T7" fmla="*/ 7 h 50"/>
                  <a:gd name="T8" fmla="*/ 20 w 63"/>
                  <a:gd name="T9" fmla="*/ 50 h 50"/>
                  <a:gd name="T10" fmla="*/ 12 w 63"/>
                  <a:gd name="T11" fmla="*/ 50 h 50"/>
                  <a:gd name="T12" fmla="*/ 0 w 63"/>
                  <a:gd name="T13" fmla="*/ 0 h 50"/>
                  <a:gd name="T14" fmla="*/ 6 w 63"/>
                  <a:gd name="T15" fmla="*/ 0 h 50"/>
                  <a:gd name="T16" fmla="*/ 17 w 63"/>
                  <a:gd name="T17" fmla="*/ 41 h 50"/>
                  <a:gd name="T18" fmla="*/ 17 w 63"/>
                  <a:gd name="T19" fmla="*/ 41 h 50"/>
                  <a:gd name="T20" fmla="*/ 28 w 63"/>
                  <a:gd name="T21" fmla="*/ 0 h 50"/>
                  <a:gd name="T22" fmla="*/ 36 w 63"/>
                  <a:gd name="T23" fmla="*/ 0 h 50"/>
                  <a:gd name="T24" fmla="*/ 46 w 63"/>
                  <a:gd name="T25" fmla="*/ 41 h 50"/>
                  <a:gd name="T26" fmla="*/ 46 w 63"/>
                  <a:gd name="T27" fmla="*/ 41 h 50"/>
                  <a:gd name="T28" fmla="*/ 57 w 63"/>
                  <a:gd name="T29" fmla="*/ 0 h 50"/>
                  <a:gd name="T30" fmla="*/ 63 w 63"/>
                  <a:gd name="T31" fmla="*/ 0 h 50"/>
                  <a:gd name="T32" fmla="*/ 49 w 63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0">
                    <a:moveTo>
                      <a:pt x="49" y="50"/>
                    </a:moveTo>
                    <a:lnTo>
                      <a:pt x="43" y="50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0" y="50"/>
                    </a:lnTo>
                    <a:lnTo>
                      <a:pt x="12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64"/>
              <p:cNvSpPr>
                <a:spLocks noEditPoints="1"/>
              </p:cNvSpPr>
              <p:nvPr userDrawn="1"/>
            </p:nvSpPr>
            <p:spPr bwMode="auto">
              <a:xfrm>
                <a:off x="722" y="993"/>
                <a:ext cx="45" cy="50"/>
              </a:xfrm>
              <a:custGeom>
                <a:avLst/>
                <a:gdLst>
                  <a:gd name="T0" fmla="*/ 19 w 45"/>
                  <a:gd name="T1" fmla="*/ 0 h 50"/>
                  <a:gd name="T2" fmla="*/ 26 w 45"/>
                  <a:gd name="T3" fmla="*/ 0 h 50"/>
                  <a:gd name="T4" fmla="*/ 45 w 45"/>
                  <a:gd name="T5" fmla="*/ 50 h 50"/>
                  <a:gd name="T6" fmla="*/ 38 w 45"/>
                  <a:gd name="T7" fmla="*/ 50 h 50"/>
                  <a:gd name="T8" fmla="*/ 32 w 45"/>
                  <a:gd name="T9" fmla="*/ 34 h 50"/>
                  <a:gd name="T10" fmla="*/ 11 w 45"/>
                  <a:gd name="T11" fmla="*/ 34 h 50"/>
                  <a:gd name="T12" fmla="*/ 5 w 45"/>
                  <a:gd name="T13" fmla="*/ 50 h 50"/>
                  <a:gd name="T14" fmla="*/ 0 w 45"/>
                  <a:gd name="T15" fmla="*/ 50 h 50"/>
                  <a:gd name="T16" fmla="*/ 19 w 45"/>
                  <a:gd name="T17" fmla="*/ 0 h 50"/>
                  <a:gd name="T18" fmla="*/ 13 w 45"/>
                  <a:gd name="T19" fmla="*/ 29 h 50"/>
                  <a:gd name="T20" fmla="*/ 31 w 45"/>
                  <a:gd name="T21" fmla="*/ 29 h 50"/>
                  <a:gd name="T22" fmla="*/ 22 w 45"/>
                  <a:gd name="T23" fmla="*/ 5 h 50"/>
                  <a:gd name="T24" fmla="*/ 22 w 45"/>
                  <a:gd name="T25" fmla="*/ 5 h 50"/>
                  <a:gd name="T26" fmla="*/ 13 w 45"/>
                  <a:gd name="T2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50">
                    <a:moveTo>
                      <a:pt x="19" y="0"/>
                    </a:moveTo>
                    <a:lnTo>
                      <a:pt x="26" y="0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32" y="34"/>
                    </a:lnTo>
                    <a:lnTo>
                      <a:pt x="11" y="34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  <a:moveTo>
                      <a:pt x="13" y="29"/>
                    </a:moveTo>
                    <a:lnTo>
                      <a:pt x="31" y="29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65"/>
              <p:cNvSpPr>
                <a:spLocks noEditPoints="1"/>
              </p:cNvSpPr>
              <p:nvPr userDrawn="1"/>
            </p:nvSpPr>
            <p:spPr bwMode="auto">
              <a:xfrm>
                <a:off x="775" y="993"/>
                <a:ext cx="40" cy="50"/>
              </a:xfrm>
              <a:custGeom>
                <a:avLst/>
                <a:gdLst>
                  <a:gd name="T0" fmla="*/ 0 w 27"/>
                  <a:gd name="T1" fmla="*/ 0 h 34"/>
                  <a:gd name="T2" fmla="*/ 16 w 27"/>
                  <a:gd name="T3" fmla="*/ 0 h 34"/>
                  <a:gd name="T4" fmla="*/ 26 w 27"/>
                  <a:gd name="T5" fmla="*/ 9 h 34"/>
                  <a:gd name="T6" fmla="*/ 20 w 27"/>
                  <a:gd name="T7" fmla="*/ 17 h 34"/>
                  <a:gd name="T8" fmla="*/ 20 w 27"/>
                  <a:gd name="T9" fmla="*/ 17 h 34"/>
                  <a:gd name="T10" fmla="*/ 25 w 27"/>
                  <a:gd name="T11" fmla="*/ 24 h 34"/>
                  <a:gd name="T12" fmla="*/ 27 w 27"/>
                  <a:gd name="T13" fmla="*/ 34 h 34"/>
                  <a:gd name="T14" fmla="*/ 22 w 27"/>
                  <a:gd name="T15" fmla="*/ 34 h 34"/>
                  <a:gd name="T16" fmla="*/ 21 w 27"/>
                  <a:gd name="T17" fmla="*/ 25 h 34"/>
                  <a:gd name="T18" fmla="*/ 16 w 27"/>
                  <a:gd name="T19" fmla="*/ 19 h 34"/>
                  <a:gd name="T20" fmla="*/ 5 w 27"/>
                  <a:gd name="T21" fmla="*/ 19 h 34"/>
                  <a:gd name="T22" fmla="*/ 5 w 27"/>
                  <a:gd name="T23" fmla="*/ 34 h 34"/>
                  <a:gd name="T24" fmla="*/ 0 w 27"/>
                  <a:gd name="T25" fmla="*/ 34 h 34"/>
                  <a:gd name="T26" fmla="*/ 0 w 27"/>
                  <a:gd name="T27" fmla="*/ 0 h 34"/>
                  <a:gd name="T28" fmla="*/ 14 w 27"/>
                  <a:gd name="T29" fmla="*/ 15 h 34"/>
                  <a:gd name="T30" fmla="*/ 22 w 27"/>
                  <a:gd name="T31" fmla="*/ 9 h 34"/>
                  <a:gd name="T32" fmla="*/ 16 w 27"/>
                  <a:gd name="T33" fmla="*/ 4 h 34"/>
                  <a:gd name="T34" fmla="*/ 5 w 27"/>
                  <a:gd name="T35" fmla="*/ 4 h 34"/>
                  <a:gd name="T36" fmla="*/ 5 w 27"/>
                  <a:gd name="T37" fmla="*/ 15 h 34"/>
                  <a:gd name="T38" fmla="*/ 14 w 27"/>
                  <a:gd name="T3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4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22" y="0"/>
                      <a:pt x="26" y="3"/>
                      <a:pt x="26" y="9"/>
                    </a:cubicBezTo>
                    <a:cubicBezTo>
                      <a:pt x="26" y="13"/>
                      <a:pt x="24" y="16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4" y="18"/>
                      <a:pt x="25" y="21"/>
                      <a:pt x="25" y="24"/>
                    </a:cubicBezTo>
                    <a:cubicBezTo>
                      <a:pt x="26" y="28"/>
                      <a:pt x="25" y="31"/>
                      <a:pt x="27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2"/>
                      <a:pt x="22" y="29"/>
                      <a:pt x="21" y="25"/>
                    </a:cubicBezTo>
                    <a:cubicBezTo>
                      <a:pt x="21" y="22"/>
                      <a:pt x="20" y="19"/>
                      <a:pt x="1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0" y="0"/>
                    </a:lnTo>
                    <a:close/>
                    <a:moveTo>
                      <a:pt x="14" y="15"/>
                    </a:moveTo>
                    <a:cubicBezTo>
                      <a:pt x="18" y="15"/>
                      <a:pt x="22" y="14"/>
                      <a:pt x="22" y="9"/>
                    </a:cubicBezTo>
                    <a:cubicBezTo>
                      <a:pt x="22" y="6"/>
                      <a:pt x="20" y="4"/>
                      <a:pt x="1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5"/>
                      <a:pt x="5" y="15"/>
                      <a:pt x="5" y="15"/>
                    </a:cubicBezTo>
                    <a:lnTo>
                      <a:pt x="14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6"/>
              <p:cNvSpPr>
                <a:spLocks/>
              </p:cNvSpPr>
              <p:nvPr userDrawn="1"/>
            </p:nvSpPr>
            <p:spPr bwMode="auto">
              <a:xfrm>
                <a:off x="825" y="993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34 w 36"/>
                  <a:gd name="T3" fmla="*/ 0 h 50"/>
                  <a:gd name="T4" fmla="*/ 34 w 36"/>
                  <a:gd name="T5" fmla="*/ 5 h 50"/>
                  <a:gd name="T6" fmla="*/ 8 w 36"/>
                  <a:gd name="T7" fmla="*/ 5 h 50"/>
                  <a:gd name="T8" fmla="*/ 8 w 36"/>
                  <a:gd name="T9" fmla="*/ 20 h 50"/>
                  <a:gd name="T10" fmla="*/ 33 w 36"/>
                  <a:gd name="T11" fmla="*/ 20 h 50"/>
                  <a:gd name="T12" fmla="*/ 33 w 36"/>
                  <a:gd name="T13" fmla="*/ 26 h 50"/>
                  <a:gd name="T14" fmla="*/ 8 w 36"/>
                  <a:gd name="T15" fmla="*/ 26 h 50"/>
                  <a:gd name="T16" fmla="*/ 8 w 36"/>
                  <a:gd name="T17" fmla="*/ 44 h 50"/>
                  <a:gd name="T18" fmla="*/ 36 w 36"/>
                  <a:gd name="T19" fmla="*/ 44 h 50"/>
                  <a:gd name="T20" fmla="*/ 36 w 36"/>
                  <a:gd name="T21" fmla="*/ 50 h 50"/>
                  <a:gd name="T22" fmla="*/ 0 w 36"/>
                  <a:gd name="T23" fmla="*/ 50 h 50"/>
                  <a:gd name="T24" fmla="*/ 0 w 36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8" y="5"/>
                    </a:lnTo>
                    <a:lnTo>
                      <a:pt x="8" y="20"/>
                    </a:lnTo>
                    <a:lnTo>
                      <a:pt x="33" y="20"/>
                    </a:lnTo>
                    <a:lnTo>
                      <a:pt x="33" y="26"/>
                    </a:lnTo>
                    <a:lnTo>
                      <a:pt x="8" y="26"/>
                    </a:lnTo>
                    <a:lnTo>
                      <a:pt x="8" y="44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67"/>
              <p:cNvSpPr>
                <a:spLocks/>
              </p:cNvSpPr>
              <p:nvPr userDrawn="1"/>
            </p:nvSpPr>
            <p:spPr bwMode="auto">
              <a:xfrm>
                <a:off x="888" y="993"/>
                <a:ext cx="40" cy="50"/>
              </a:xfrm>
              <a:custGeom>
                <a:avLst/>
                <a:gdLst>
                  <a:gd name="T0" fmla="*/ 16 w 40"/>
                  <a:gd name="T1" fmla="*/ 5 h 50"/>
                  <a:gd name="T2" fmla="*/ 0 w 40"/>
                  <a:gd name="T3" fmla="*/ 5 h 50"/>
                  <a:gd name="T4" fmla="*/ 0 w 40"/>
                  <a:gd name="T5" fmla="*/ 0 h 50"/>
                  <a:gd name="T6" fmla="*/ 40 w 40"/>
                  <a:gd name="T7" fmla="*/ 0 h 50"/>
                  <a:gd name="T8" fmla="*/ 40 w 40"/>
                  <a:gd name="T9" fmla="*/ 5 h 50"/>
                  <a:gd name="T10" fmla="*/ 23 w 40"/>
                  <a:gd name="T11" fmla="*/ 5 h 50"/>
                  <a:gd name="T12" fmla="*/ 23 w 40"/>
                  <a:gd name="T13" fmla="*/ 50 h 50"/>
                  <a:gd name="T14" fmla="*/ 16 w 40"/>
                  <a:gd name="T15" fmla="*/ 50 h 50"/>
                  <a:gd name="T16" fmla="*/ 16 w 40"/>
                  <a:gd name="T1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0">
                    <a:moveTo>
                      <a:pt x="1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23" y="5"/>
                    </a:lnTo>
                    <a:lnTo>
                      <a:pt x="23" y="50"/>
                    </a:lnTo>
                    <a:lnTo>
                      <a:pt x="16" y="5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68"/>
              <p:cNvSpPr>
                <a:spLocks/>
              </p:cNvSpPr>
              <p:nvPr userDrawn="1"/>
            </p:nvSpPr>
            <p:spPr bwMode="auto">
              <a:xfrm>
                <a:off x="935" y="993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36 w 36"/>
                  <a:gd name="T3" fmla="*/ 0 h 50"/>
                  <a:gd name="T4" fmla="*/ 36 w 36"/>
                  <a:gd name="T5" fmla="*/ 5 h 50"/>
                  <a:gd name="T6" fmla="*/ 7 w 36"/>
                  <a:gd name="T7" fmla="*/ 5 h 50"/>
                  <a:gd name="T8" fmla="*/ 7 w 36"/>
                  <a:gd name="T9" fmla="*/ 20 h 50"/>
                  <a:gd name="T10" fmla="*/ 34 w 36"/>
                  <a:gd name="T11" fmla="*/ 20 h 50"/>
                  <a:gd name="T12" fmla="*/ 34 w 36"/>
                  <a:gd name="T13" fmla="*/ 26 h 50"/>
                  <a:gd name="T14" fmla="*/ 7 w 36"/>
                  <a:gd name="T15" fmla="*/ 26 h 50"/>
                  <a:gd name="T16" fmla="*/ 7 w 36"/>
                  <a:gd name="T17" fmla="*/ 44 h 50"/>
                  <a:gd name="T18" fmla="*/ 36 w 36"/>
                  <a:gd name="T19" fmla="*/ 44 h 50"/>
                  <a:gd name="T20" fmla="*/ 36 w 36"/>
                  <a:gd name="T21" fmla="*/ 50 h 50"/>
                  <a:gd name="T22" fmla="*/ 0 w 36"/>
                  <a:gd name="T23" fmla="*/ 50 h 50"/>
                  <a:gd name="T24" fmla="*/ 0 w 36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36" y="0"/>
                    </a:lnTo>
                    <a:lnTo>
                      <a:pt x="36" y="5"/>
                    </a:lnTo>
                    <a:lnTo>
                      <a:pt x="7" y="5"/>
                    </a:lnTo>
                    <a:lnTo>
                      <a:pt x="7" y="20"/>
                    </a:lnTo>
                    <a:lnTo>
                      <a:pt x="34" y="20"/>
                    </a:lnTo>
                    <a:lnTo>
                      <a:pt x="34" y="26"/>
                    </a:lnTo>
                    <a:lnTo>
                      <a:pt x="7" y="26"/>
                    </a:lnTo>
                    <a:lnTo>
                      <a:pt x="7" y="44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69"/>
              <p:cNvSpPr>
                <a:spLocks/>
              </p:cNvSpPr>
              <p:nvPr userDrawn="1"/>
            </p:nvSpPr>
            <p:spPr bwMode="auto">
              <a:xfrm>
                <a:off x="978" y="991"/>
                <a:ext cx="46" cy="52"/>
              </a:xfrm>
              <a:custGeom>
                <a:avLst/>
                <a:gdLst>
                  <a:gd name="T0" fmla="*/ 26 w 31"/>
                  <a:gd name="T1" fmla="*/ 11 h 35"/>
                  <a:gd name="T2" fmla="*/ 16 w 31"/>
                  <a:gd name="T3" fmla="*/ 4 h 35"/>
                  <a:gd name="T4" fmla="*/ 5 w 31"/>
                  <a:gd name="T5" fmla="*/ 17 h 35"/>
                  <a:gd name="T6" fmla="*/ 16 w 31"/>
                  <a:gd name="T7" fmla="*/ 32 h 35"/>
                  <a:gd name="T8" fmla="*/ 26 w 31"/>
                  <a:gd name="T9" fmla="*/ 22 h 35"/>
                  <a:gd name="T10" fmla="*/ 31 w 31"/>
                  <a:gd name="T11" fmla="*/ 22 h 35"/>
                  <a:gd name="T12" fmla="*/ 16 w 31"/>
                  <a:gd name="T13" fmla="*/ 35 h 35"/>
                  <a:gd name="T14" fmla="*/ 0 w 31"/>
                  <a:gd name="T15" fmla="*/ 18 h 35"/>
                  <a:gd name="T16" fmla="*/ 16 w 31"/>
                  <a:gd name="T17" fmla="*/ 0 h 35"/>
                  <a:gd name="T18" fmla="*/ 30 w 31"/>
                  <a:gd name="T19" fmla="*/ 11 h 35"/>
                  <a:gd name="T20" fmla="*/ 26 w 31"/>
                  <a:gd name="T21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5">
                    <a:moveTo>
                      <a:pt x="26" y="11"/>
                    </a:moveTo>
                    <a:cubicBezTo>
                      <a:pt x="25" y="6"/>
                      <a:pt x="21" y="4"/>
                      <a:pt x="16" y="4"/>
                    </a:cubicBezTo>
                    <a:cubicBezTo>
                      <a:pt x="8" y="4"/>
                      <a:pt x="5" y="10"/>
                      <a:pt x="5" y="17"/>
                    </a:cubicBezTo>
                    <a:cubicBezTo>
                      <a:pt x="5" y="25"/>
                      <a:pt x="8" y="32"/>
                      <a:pt x="16" y="32"/>
                    </a:cubicBezTo>
                    <a:cubicBezTo>
                      <a:pt x="22" y="32"/>
                      <a:pt x="26" y="27"/>
                      <a:pt x="26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30"/>
                      <a:pt x="25" y="35"/>
                      <a:pt x="16" y="35"/>
                    </a:cubicBezTo>
                    <a:cubicBezTo>
                      <a:pt x="6" y="35"/>
                      <a:pt x="0" y="28"/>
                      <a:pt x="0" y="18"/>
                    </a:cubicBezTo>
                    <a:cubicBezTo>
                      <a:pt x="0" y="8"/>
                      <a:pt x="6" y="0"/>
                      <a:pt x="16" y="0"/>
                    </a:cubicBezTo>
                    <a:cubicBezTo>
                      <a:pt x="23" y="0"/>
                      <a:pt x="29" y="4"/>
                      <a:pt x="30" y="11"/>
                    </a:cubicBez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0"/>
              <p:cNvSpPr>
                <a:spLocks/>
              </p:cNvSpPr>
              <p:nvPr userDrawn="1"/>
            </p:nvSpPr>
            <p:spPr bwMode="auto">
              <a:xfrm>
                <a:off x="1034" y="993"/>
                <a:ext cx="40" cy="50"/>
              </a:xfrm>
              <a:custGeom>
                <a:avLst/>
                <a:gdLst>
                  <a:gd name="T0" fmla="*/ 0 w 40"/>
                  <a:gd name="T1" fmla="*/ 0 h 50"/>
                  <a:gd name="T2" fmla="*/ 6 w 40"/>
                  <a:gd name="T3" fmla="*/ 0 h 50"/>
                  <a:gd name="T4" fmla="*/ 6 w 40"/>
                  <a:gd name="T5" fmla="*/ 20 h 50"/>
                  <a:gd name="T6" fmla="*/ 33 w 40"/>
                  <a:gd name="T7" fmla="*/ 20 h 50"/>
                  <a:gd name="T8" fmla="*/ 33 w 40"/>
                  <a:gd name="T9" fmla="*/ 0 h 50"/>
                  <a:gd name="T10" fmla="*/ 40 w 40"/>
                  <a:gd name="T11" fmla="*/ 0 h 50"/>
                  <a:gd name="T12" fmla="*/ 40 w 40"/>
                  <a:gd name="T13" fmla="*/ 50 h 50"/>
                  <a:gd name="T14" fmla="*/ 33 w 40"/>
                  <a:gd name="T15" fmla="*/ 50 h 50"/>
                  <a:gd name="T16" fmla="*/ 33 w 40"/>
                  <a:gd name="T17" fmla="*/ 26 h 50"/>
                  <a:gd name="T18" fmla="*/ 6 w 40"/>
                  <a:gd name="T19" fmla="*/ 26 h 50"/>
                  <a:gd name="T20" fmla="*/ 6 w 40"/>
                  <a:gd name="T21" fmla="*/ 50 h 50"/>
                  <a:gd name="T22" fmla="*/ 0 w 40"/>
                  <a:gd name="T23" fmla="*/ 50 h 50"/>
                  <a:gd name="T24" fmla="*/ 0 w 40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6" y="0"/>
                    </a:lnTo>
                    <a:lnTo>
                      <a:pt x="6" y="20"/>
                    </a:lnTo>
                    <a:lnTo>
                      <a:pt x="33" y="2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50"/>
                    </a:lnTo>
                    <a:lnTo>
                      <a:pt x="33" y="50"/>
                    </a:lnTo>
                    <a:lnTo>
                      <a:pt x="33" y="26"/>
                    </a:lnTo>
                    <a:lnTo>
                      <a:pt x="6" y="26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1"/>
              <p:cNvSpPr>
                <a:spLocks/>
              </p:cNvSpPr>
              <p:nvPr userDrawn="1"/>
            </p:nvSpPr>
            <p:spPr bwMode="auto">
              <a:xfrm>
                <a:off x="1088" y="993"/>
                <a:ext cx="40" cy="50"/>
              </a:xfrm>
              <a:custGeom>
                <a:avLst/>
                <a:gdLst>
                  <a:gd name="T0" fmla="*/ 0 w 40"/>
                  <a:gd name="T1" fmla="*/ 0 h 50"/>
                  <a:gd name="T2" fmla="*/ 7 w 40"/>
                  <a:gd name="T3" fmla="*/ 0 h 50"/>
                  <a:gd name="T4" fmla="*/ 32 w 40"/>
                  <a:gd name="T5" fmla="*/ 40 h 50"/>
                  <a:gd name="T6" fmla="*/ 32 w 40"/>
                  <a:gd name="T7" fmla="*/ 40 h 50"/>
                  <a:gd name="T8" fmla="*/ 32 w 40"/>
                  <a:gd name="T9" fmla="*/ 0 h 50"/>
                  <a:gd name="T10" fmla="*/ 40 w 40"/>
                  <a:gd name="T11" fmla="*/ 0 h 50"/>
                  <a:gd name="T12" fmla="*/ 40 w 40"/>
                  <a:gd name="T13" fmla="*/ 50 h 50"/>
                  <a:gd name="T14" fmla="*/ 32 w 40"/>
                  <a:gd name="T15" fmla="*/ 50 h 50"/>
                  <a:gd name="T16" fmla="*/ 6 w 40"/>
                  <a:gd name="T17" fmla="*/ 8 h 50"/>
                  <a:gd name="T18" fmla="*/ 6 w 40"/>
                  <a:gd name="T19" fmla="*/ 8 h 50"/>
                  <a:gd name="T20" fmla="*/ 6 w 40"/>
                  <a:gd name="T21" fmla="*/ 50 h 50"/>
                  <a:gd name="T22" fmla="*/ 0 w 40"/>
                  <a:gd name="T23" fmla="*/ 50 h 50"/>
                  <a:gd name="T24" fmla="*/ 0 w 40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7" y="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50"/>
                    </a:lnTo>
                    <a:lnTo>
                      <a:pt x="32" y="5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2"/>
              <p:cNvSpPr>
                <a:spLocks noEditPoints="1"/>
              </p:cNvSpPr>
              <p:nvPr userDrawn="1"/>
            </p:nvSpPr>
            <p:spPr bwMode="auto">
              <a:xfrm>
                <a:off x="1138" y="991"/>
                <a:ext cx="48" cy="52"/>
              </a:xfrm>
              <a:custGeom>
                <a:avLst/>
                <a:gdLst>
                  <a:gd name="T0" fmla="*/ 16 w 32"/>
                  <a:gd name="T1" fmla="*/ 0 h 35"/>
                  <a:gd name="T2" fmla="*/ 32 w 32"/>
                  <a:gd name="T3" fmla="*/ 18 h 35"/>
                  <a:gd name="T4" fmla="*/ 16 w 32"/>
                  <a:gd name="T5" fmla="*/ 35 h 35"/>
                  <a:gd name="T6" fmla="*/ 0 w 32"/>
                  <a:gd name="T7" fmla="*/ 18 h 35"/>
                  <a:gd name="T8" fmla="*/ 16 w 32"/>
                  <a:gd name="T9" fmla="*/ 0 h 35"/>
                  <a:gd name="T10" fmla="*/ 16 w 32"/>
                  <a:gd name="T11" fmla="*/ 32 h 35"/>
                  <a:gd name="T12" fmla="*/ 28 w 32"/>
                  <a:gd name="T13" fmla="*/ 18 h 35"/>
                  <a:gd name="T14" fmla="*/ 16 w 32"/>
                  <a:gd name="T15" fmla="*/ 4 h 35"/>
                  <a:gd name="T16" fmla="*/ 4 w 32"/>
                  <a:gd name="T17" fmla="*/ 18 h 35"/>
                  <a:gd name="T18" fmla="*/ 16 w 32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5">
                    <a:moveTo>
                      <a:pt x="16" y="0"/>
                    </a:moveTo>
                    <a:cubicBezTo>
                      <a:pt x="27" y="0"/>
                      <a:pt x="32" y="8"/>
                      <a:pt x="32" y="18"/>
                    </a:cubicBezTo>
                    <a:cubicBezTo>
                      <a:pt x="32" y="27"/>
                      <a:pt x="27" y="35"/>
                      <a:pt x="16" y="35"/>
                    </a:cubicBezTo>
                    <a:cubicBezTo>
                      <a:pt x="5" y="35"/>
                      <a:pt x="0" y="27"/>
                      <a:pt x="0" y="18"/>
                    </a:cubicBezTo>
                    <a:cubicBezTo>
                      <a:pt x="0" y="8"/>
                      <a:pt x="5" y="0"/>
                      <a:pt x="16" y="0"/>
                    </a:cubicBezTo>
                    <a:close/>
                    <a:moveTo>
                      <a:pt x="16" y="32"/>
                    </a:moveTo>
                    <a:cubicBezTo>
                      <a:pt x="24" y="32"/>
                      <a:pt x="28" y="24"/>
                      <a:pt x="28" y="18"/>
                    </a:cubicBezTo>
                    <a:cubicBezTo>
                      <a:pt x="28" y="11"/>
                      <a:pt x="24" y="4"/>
                      <a:pt x="16" y="4"/>
                    </a:cubicBezTo>
                    <a:cubicBezTo>
                      <a:pt x="8" y="4"/>
                      <a:pt x="4" y="11"/>
                      <a:pt x="4" y="18"/>
                    </a:cubicBezTo>
                    <a:cubicBezTo>
                      <a:pt x="4" y="24"/>
                      <a:pt x="8" y="32"/>
                      <a:pt x="16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3"/>
              <p:cNvSpPr>
                <a:spLocks/>
              </p:cNvSpPr>
              <p:nvPr userDrawn="1"/>
            </p:nvSpPr>
            <p:spPr bwMode="auto">
              <a:xfrm>
                <a:off x="1196" y="993"/>
                <a:ext cx="33" cy="50"/>
              </a:xfrm>
              <a:custGeom>
                <a:avLst/>
                <a:gdLst>
                  <a:gd name="T0" fmla="*/ 0 w 33"/>
                  <a:gd name="T1" fmla="*/ 0 h 50"/>
                  <a:gd name="T2" fmla="*/ 6 w 33"/>
                  <a:gd name="T3" fmla="*/ 0 h 50"/>
                  <a:gd name="T4" fmla="*/ 6 w 33"/>
                  <a:gd name="T5" fmla="*/ 44 h 50"/>
                  <a:gd name="T6" fmla="*/ 33 w 33"/>
                  <a:gd name="T7" fmla="*/ 44 h 50"/>
                  <a:gd name="T8" fmla="*/ 33 w 33"/>
                  <a:gd name="T9" fmla="*/ 50 h 50"/>
                  <a:gd name="T10" fmla="*/ 0 w 33"/>
                  <a:gd name="T11" fmla="*/ 50 h 50"/>
                  <a:gd name="T12" fmla="*/ 0 w 33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0" y="0"/>
                    </a:moveTo>
                    <a:lnTo>
                      <a:pt x="6" y="0"/>
                    </a:lnTo>
                    <a:lnTo>
                      <a:pt x="6" y="44"/>
                    </a:lnTo>
                    <a:lnTo>
                      <a:pt x="33" y="44"/>
                    </a:lnTo>
                    <a:lnTo>
                      <a:pt x="33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4"/>
              <p:cNvSpPr>
                <a:spLocks noEditPoints="1"/>
              </p:cNvSpPr>
              <p:nvPr userDrawn="1"/>
            </p:nvSpPr>
            <p:spPr bwMode="auto">
              <a:xfrm>
                <a:off x="1233" y="991"/>
                <a:ext cx="49" cy="52"/>
              </a:xfrm>
              <a:custGeom>
                <a:avLst/>
                <a:gdLst>
                  <a:gd name="T0" fmla="*/ 16 w 33"/>
                  <a:gd name="T1" fmla="*/ 0 h 35"/>
                  <a:gd name="T2" fmla="*/ 33 w 33"/>
                  <a:gd name="T3" fmla="*/ 18 h 35"/>
                  <a:gd name="T4" fmla="*/ 16 w 33"/>
                  <a:gd name="T5" fmla="*/ 35 h 35"/>
                  <a:gd name="T6" fmla="*/ 0 w 33"/>
                  <a:gd name="T7" fmla="*/ 18 h 35"/>
                  <a:gd name="T8" fmla="*/ 16 w 33"/>
                  <a:gd name="T9" fmla="*/ 0 h 35"/>
                  <a:gd name="T10" fmla="*/ 16 w 33"/>
                  <a:gd name="T11" fmla="*/ 32 h 35"/>
                  <a:gd name="T12" fmla="*/ 28 w 33"/>
                  <a:gd name="T13" fmla="*/ 18 h 35"/>
                  <a:gd name="T14" fmla="*/ 16 w 33"/>
                  <a:gd name="T15" fmla="*/ 4 h 35"/>
                  <a:gd name="T16" fmla="*/ 5 w 33"/>
                  <a:gd name="T17" fmla="*/ 18 h 35"/>
                  <a:gd name="T18" fmla="*/ 16 w 33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cubicBezTo>
                      <a:pt x="27" y="0"/>
                      <a:pt x="33" y="8"/>
                      <a:pt x="33" y="18"/>
                    </a:cubicBezTo>
                    <a:cubicBezTo>
                      <a:pt x="33" y="27"/>
                      <a:pt x="27" y="35"/>
                      <a:pt x="16" y="35"/>
                    </a:cubicBezTo>
                    <a:cubicBezTo>
                      <a:pt x="6" y="35"/>
                      <a:pt x="0" y="27"/>
                      <a:pt x="0" y="18"/>
                    </a:cubicBezTo>
                    <a:cubicBezTo>
                      <a:pt x="0" y="8"/>
                      <a:pt x="6" y="0"/>
                      <a:pt x="16" y="0"/>
                    </a:cubicBezTo>
                    <a:close/>
                    <a:moveTo>
                      <a:pt x="16" y="32"/>
                    </a:moveTo>
                    <a:cubicBezTo>
                      <a:pt x="25" y="32"/>
                      <a:pt x="28" y="24"/>
                      <a:pt x="28" y="18"/>
                    </a:cubicBezTo>
                    <a:cubicBezTo>
                      <a:pt x="28" y="11"/>
                      <a:pt x="25" y="4"/>
                      <a:pt x="16" y="4"/>
                    </a:cubicBezTo>
                    <a:cubicBezTo>
                      <a:pt x="8" y="4"/>
                      <a:pt x="5" y="11"/>
                      <a:pt x="5" y="18"/>
                    </a:cubicBezTo>
                    <a:cubicBezTo>
                      <a:pt x="5" y="24"/>
                      <a:pt x="8" y="32"/>
                      <a:pt x="16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5"/>
              <p:cNvSpPr>
                <a:spLocks/>
              </p:cNvSpPr>
              <p:nvPr userDrawn="1"/>
            </p:nvSpPr>
            <p:spPr bwMode="auto">
              <a:xfrm>
                <a:off x="1289" y="991"/>
                <a:ext cx="46" cy="52"/>
              </a:xfrm>
              <a:custGeom>
                <a:avLst/>
                <a:gdLst>
                  <a:gd name="T0" fmla="*/ 27 w 31"/>
                  <a:gd name="T1" fmla="*/ 30 h 35"/>
                  <a:gd name="T2" fmla="*/ 16 w 31"/>
                  <a:gd name="T3" fmla="*/ 35 h 35"/>
                  <a:gd name="T4" fmla="*/ 0 w 31"/>
                  <a:gd name="T5" fmla="*/ 18 h 35"/>
                  <a:gd name="T6" fmla="*/ 16 w 31"/>
                  <a:gd name="T7" fmla="*/ 0 h 35"/>
                  <a:gd name="T8" fmla="*/ 31 w 31"/>
                  <a:gd name="T9" fmla="*/ 11 h 35"/>
                  <a:gd name="T10" fmla="*/ 26 w 31"/>
                  <a:gd name="T11" fmla="*/ 11 h 35"/>
                  <a:gd name="T12" fmla="*/ 16 w 31"/>
                  <a:gd name="T13" fmla="*/ 4 h 35"/>
                  <a:gd name="T14" fmla="*/ 5 w 31"/>
                  <a:gd name="T15" fmla="*/ 18 h 35"/>
                  <a:gd name="T16" fmla="*/ 16 w 31"/>
                  <a:gd name="T17" fmla="*/ 32 h 35"/>
                  <a:gd name="T18" fmla="*/ 27 w 31"/>
                  <a:gd name="T19" fmla="*/ 21 h 35"/>
                  <a:gd name="T20" fmla="*/ 16 w 31"/>
                  <a:gd name="T21" fmla="*/ 21 h 35"/>
                  <a:gd name="T22" fmla="*/ 16 w 31"/>
                  <a:gd name="T23" fmla="*/ 17 h 35"/>
                  <a:gd name="T24" fmla="*/ 31 w 31"/>
                  <a:gd name="T25" fmla="*/ 17 h 35"/>
                  <a:gd name="T26" fmla="*/ 31 w 31"/>
                  <a:gd name="T27" fmla="*/ 35 h 35"/>
                  <a:gd name="T28" fmla="*/ 28 w 31"/>
                  <a:gd name="T29" fmla="*/ 35 h 35"/>
                  <a:gd name="T30" fmla="*/ 27 w 31"/>
                  <a:gd name="T3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5">
                    <a:moveTo>
                      <a:pt x="27" y="30"/>
                    </a:moveTo>
                    <a:cubicBezTo>
                      <a:pt x="25" y="34"/>
                      <a:pt x="20" y="35"/>
                      <a:pt x="16" y="35"/>
                    </a:cubicBezTo>
                    <a:cubicBezTo>
                      <a:pt x="6" y="35"/>
                      <a:pt x="0" y="27"/>
                      <a:pt x="0" y="18"/>
                    </a:cubicBezTo>
                    <a:cubicBezTo>
                      <a:pt x="0" y="8"/>
                      <a:pt x="6" y="0"/>
                      <a:pt x="16" y="0"/>
                    </a:cubicBezTo>
                    <a:cubicBezTo>
                      <a:pt x="24" y="0"/>
                      <a:pt x="30" y="3"/>
                      <a:pt x="31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6"/>
                      <a:pt x="21" y="4"/>
                      <a:pt x="16" y="4"/>
                    </a:cubicBezTo>
                    <a:cubicBezTo>
                      <a:pt x="8" y="4"/>
                      <a:pt x="5" y="11"/>
                      <a:pt x="5" y="18"/>
                    </a:cubicBezTo>
                    <a:cubicBezTo>
                      <a:pt x="5" y="25"/>
                      <a:pt x="9" y="32"/>
                      <a:pt x="16" y="32"/>
                    </a:cubicBezTo>
                    <a:cubicBezTo>
                      <a:pt x="23" y="32"/>
                      <a:pt x="27" y="27"/>
                      <a:pt x="2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8" y="35"/>
                      <a:pt x="28" y="35"/>
                      <a:pt x="28" y="35"/>
                    </a:cubicBezTo>
                    <a:lnTo>
                      <a:pt x="27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 userDrawn="1"/>
            </p:nvSpPr>
            <p:spPr bwMode="auto">
              <a:xfrm>
                <a:off x="1349" y="993"/>
                <a:ext cx="6" cy="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7"/>
              <p:cNvSpPr>
                <a:spLocks/>
              </p:cNvSpPr>
              <p:nvPr userDrawn="1"/>
            </p:nvSpPr>
            <p:spPr bwMode="auto">
              <a:xfrm>
                <a:off x="1368" y="993"/>
                <a:ext cx="35" cy="50"/>
              </a:xfrm>
              <a:custGeom>
                <a:avLst/>
                <a:gdLst>
                  <a:gd name="T0" fmla="*/ 0 w 35"/>
                  <a:gd name="T1" fmla="*/ 0 h 50"/>
                  <a:gd name="T2" fmla="*/ 35 w 35"/>
                  <a:gd name="T3" fmla="*/ 0 h 50"/>
                  <a:gd name="T4" fmla="*/ 35 w 35"/>
                  <a:gd name="T5" fmla="*/ 5 h 50"/>
                  <a:gd name="T6" fmla="*/ 7 w 35"/>
                  <a:gd name="T7" fmla="*/ 5 h 50"/>
                  <a:gd name="T8" fmla="*/ 7 w 35"/>
                  <a:gd name="T9" fmla="*/ 20 h 50"/>
                  <a:gd name="T10" fmla="*/ 33 w 35"/>
                  <a:gd name="T11" fmla="*/ 20 h 50"/>
                  <a:gd name="T12" fmla="*/ 33 w 35"/>
                  <a:gd name="T13" fmla="*/ 26 h 50"/>
                  <a:gd name="T14" fmla="*/ 7 w 35"/>
                  <a:gd name="T15" fmla="*/ 26 h 50"/>
                  <a:gd name="T16" fmla="*/ 7 w 35"/>
                  <a:gd name="T17" fmla="*/ 44 h 50"/>
                  <a:gd name="T18" fmla="*/ 35 w 35"/>
                  <a:gd name="T19" fmla="*/ 44 h 50"/>
                  <a:gd name="T20" fmla="*/ 35 w 35"/>
                  <a:gd name="T21" fmla="*/ 50 h 50"/>
                  <a:gd name="T22" fmla="*/ 0 w 35"/>
                  <a:gd name="T23" fmla="*/ 50 h 50"/>
                  <a:gd name="T24" fmla="*/ 0 w 35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0">
                    <a:moveTo>
                      <a:pt x="0" y="0"/>
                    </a:moveTo>
                    <a:lnTo>
                      <a:pt x="35" y="0"/>
                    </a:lnTo>
                    <a:lnTo>
                      <a:pt x="35" y="5"/>
                    </a:lnTo>
                    <a:lnTo>
                      <a:pt x="7" y="5"/>
                    </a:lnTo>
                    <a:lnTo>
                      <a:pt x="7" y="20"/>
                    </a:lnTo>
                    <a:lnTo>
                      <a:pt x="33" y="20"/>
                    </a:lnTo>
                    <a:lnTo>
                      <a:pt x="33" y="26"/>
                    </a:lnTo>
                    <a:lnTo>
                      <a:pt x="7" y="26"/>
                    </a:lnTo>
                    <a:lnTo>
                      <a:pt x="7" y="44"/>
                    </a:lnTo>
                    <a:lnTo>
                      <a:pt x="35" y="44"/>
                    </a:lnTo>
                    <a:lnTo>
                      <a:pt x="35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8"/>
              <p:cNvSpPr>
                <a:spLocks/>
              </p:cNvSpPr>
              <p:nvPr userDrawn="1"/>
            </p:nvSpPr>
            <p:spPr bwMode="auto">
              <a:xfrm>
                <a:off x="1411" y="991"/>
                <a:ext cx="40" cy="52"/>
              </a:xfrm>
              <a:custGeom>
                <a:avLst/>
                <a:gdLst>
                  <a:gd name="T0" fmla="*/ 22 w 27"/>
                  <a:gd name="T1" fmla="*/ 11 h 35"/>
                  <a:gd name="T2" fmla="*/ 13 w 27"/>
                  <a:gd name="T3" fmla="*/ 4 h 35"/>
                  <a:gd name="T4" fmla="*/ 6 w 27"/>
                  <a:gd name="T5" fmla="*/ 10 h 35"/>
                  <a:gd name="T6" fmla="*/ 16 w 27"/>
                  <a:gd name="T7" fmla="*/ 16 h 35"/>
                  <a:gd name="T8" fmla="*/ 27 w 27"/>
                  <a:gd name="T9" fmla="*/ 25 h 35"/>
                  <a:gd name="T10" fmla="*/ 14 w 27"/>
                  <a:gd name="T11" fmla="*/ 35 h 35"/>
                  <a:gd name="T12" fmla="*/ 0 w 27"/>
                  <a:gd name="T13" fmla="*/ 23 h 35"/>
                  <a:gd name="T14" fmla="*/ 4 w 27"/>
                  <a:gd name="T15" fmla="*/ 23 h 35"/>
                  <a:gd name="T16" fmla="*/ 14 w 27"/>
                  <a:gd name="T17" fmla="*/ 32 h 35"/>
                  <a:gd name="T18" fmla="*/ 23 w 27"/>
                  <a:gd name="T19" fmla="*/ 25 h 35"/>
                  <a:gd name="T20" fmla="*/ 12 w 27"/>
                  <a:gd name="T21" fmla="*/ 19 h 35"/>
                  <a:gd name="T22" fmla="*/ 1 w 27"/>
                  <a:gd name="T23" fmla="*/ 10 h 35"/>
                  <a:gd name="T24" fmla="*/ 13 w 27"/>
                  <a:gd name="T25" fmla="*/ 0 h 35"/>
                  <a:gd name="T26" fmla="*/ 26 w 27"/>
                  <a:gd name="T27" fmla="*/ 11 h 35"/>
                  <a:gd name="T28" fmla="*/ 22 w 27"/>
                  <a:gd name="T2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5">
                    <a:moveTo>
                      <a:pt x="22" y="11"/>
                    </a:moveTo>
                    <a:cubicBezTo>
                      <a:pt x="21" y="6"/>
                      <a:pt x="18" y="4"/>
                      <a:pt x="13" y="4"/>
                    </a:cubicBezTo>
                    <a:cubicBezTo>
                      <a:pt x="9" y="4"/>
                      <a:pt x="6" y="5"/>
                      <a:pt x="6" y="10"/>
                    </a:cubicBezTo>
                    <a:cubicBezTo>
                      <a:pt x="6" y="14"/>
                      <a:pt x="11" y="14"/>
                      <a:pt x="16" y="16"/>
                    </a:cubicBezTo>
                    <a:cubicBezTo>
                      <a:pt x="22" y="17"/>
                      <a:pt x="27" y="19"/>
                      <a:pt x="27" y="25"/>
                    </a:cubicBezTo>
                    <a:cubicBezTo>
                      <a:pt x="27" y="32"/>
                      <a:pt x="20" y="35"/>
                      <a:pt x="14" y="35"/>
                    </a:cubicBezTo>
                    <a:cubicBezTo>
                      <a:pt x="6" y="35"/>
                      <a:pt x="0" y="32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9"/>
                      <a:pt x="9" y="32"/>
                      <a:pt x="14" y="32"/>
                    </a:cubicBezTo>
                    <a:cubicBezTo>
                      <a:pt x="18" y="32"/>
                      <a:pt x="23" y="30"/>
                      <a:pt x="23" y="25"/>
                    </a:cubicBezTo>
                    <a:cubicBezTo>
                      <a:pt x="23" y="21"/>
                      <a:pt x="17" y="20"/>
                      <a:pt x="12" y="19"/>
                    </a:cubicBezTo>
                    <a:cubicBezTo>
                      <a:pt x="7" y="18"/>
                      <a:pt x="1" y="16"/>
                      <a:pt x="1" y="10"/>
                    </a:cubicBezTo>
                    <a:cubicBezTo>
                      <a:pt x="1" y="3"/>
                      <a:pt x="7" y="0"/>
                      <a:pt x="13" y="0"/>
                    </a:cubicBezTo>
                    <a:cubicBezTo>
                      <a:pt x="20" y="0"/>
                      <a:pt x="26" y="3"/>
                      <a:pt x="26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9"/>
              <p:cNvSpPr>
                <a:spLocks/>
              </p:cNvSpPr>
              <p:nvPr userDrawn="1"/>
            </p:nvSpPr>
            <p:spPr bwMode="auto">
              <a:xfrm>
                <a:off x="1484" y="993"/>
                <a:ext cx="32" cy="50"/>
              </a:xfrm>
              <a:custGeom>
                <a:avLst/>
                <a:gdLst>
                  <a:gd name="T0" fmla="*/ 0 w 32"/>
                  <a:gd name="T1" fmla="*/ 0 h 50"/>
                  <a:gd name="T2" fmla="*/ 5 w 32"/>
                  <a:gd name="T3" fmla="*/ 0 h 50"/>
                  <a:gd name="T4" fmla="*/ 5 w 32"/>
                  <a:gd name="T5" fmla="*/ 44 h 50"/>
                  <a:gd name="T6" fmla="*/ 32 w 32"/>
                  <a:gd name="T7" fmla="*/ 44 h 50"/>
                  <a:gd name="T8" fmla="*/ 32 w 32"/>
                  <a:gd name="T9" fmla="*/ 50 h 50"/>
                  <a:gd name="T10" fmla="*/ 0 w 32"/>
                  <a:gd name="T11" fmla="*/ 50 h 50"/>
                  <a:gd name="T12" fmla="*/ 0 w 3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0">
                    <a:moveTo>
                      <a:pt x="0" y="0"/>
                    </a:moveTo>
                    <a:lnTo>
                      <a:pt x="5" y="0"/>
                    </a:lnTo>
                    <a:lnTo>
                      <a:pt x="5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0"/>
              <p:cNvSpPr>
                <a:spLocks/>
              </p:cNvSpPr>
              <p:nvPr userDrawn="1"/>
            </p:nvSpPr>
            <p:spPr bwMode="auto">
              <a:xfrm>
                <a:off x="1513" y="993"/>
                <a:ext cx="40" cy="50"/>
              </a:xfrm>
              <a:custGeom>
                <a:avLst/>
                <a:gdLst>
                  <a:gd name="T0" fmla="*/ 17 w 40"/>
                  <a:gd name="T1" fmla="*/ 5 h 50"/>
                  <a:gd name="T2" fmla="*/ 0 w 40"/>
                  <a:gd name="T3" fmla="*/ 5 h 50"/>
                  <a:gd name="T4" fmla="*/ 0 w 40"/>
                  <a:gd name="T5" fmla="*/ 0 h 50"/>
                  <a:gd name="T6" fmla="*/ 40 w 40"/>
                  <a:gd name="T7" fmla="*/ 0 h 50"/>
                  <a:gd name="T8" fmla="*/ 40 w 40"/>
                  <a:gd name="T9" fmla="*/ 5 h 50"/>
                  <a:gd name="T10" fmla="*/ 24 w 40"/>
                  <a:gd name="T11" fmla="*/ 5 h 50"/>
                  <a:gd name="T12" fmla="*/ 24 w 40"/>
                  <a:gd name="T13" fmla="*/ 50 h 50"/>
                  <a:gd name="T14" fmla="*/ 17 w 40"/>
                  <a:gd name="T15" fmla="*/ 50 h 50"/>
                  <a:gd name="T16" fmla="*/ 17 w 40"/>
                  <a:gd name="T1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50">
                    <a:moveTo>
                      <a:pt x="17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5"/>
                    </a:lnTo>
                    <a:lnTo>
                      <a:pt x="24" y="5"/>
                    </a:lnTo>
                    <a:lnTo>
                      <a:pt x="24" y="50"/>
                    </a:lnTo>
                    <a:lnTo>
                      <a:pt x="17" y="5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1"/>
              <p:cNvSpPr>
                <a:spLocks noEditPoints="1"/>
              </p:cNvSpPr>
              <p:nvPr userDrawn="1"/>
            </p:nvSpPr>
            <p:spPr bwMode="auto">
              <a:xfrm>
                <a:off x="1561" y="993"/>
                <a:ext cx="41" cy="50"/>
              </a:xfrm>
              <a:custGeom>
                <a:avLst/>
                <a:gdLst>
                  <a:gd name="T0" fmla="*/ 0 w 28"/>
                  <a:gd name="T1" fmla="*/ 0 h 34"/>
                  <a:gd name="T2" fmla="*/ 12 w 28"/>
                  <a:gd name="T3" fmla="*/ 0 h 34"/>
                  <a:gd name="T4" fmla="*/ 28 w 28"/>
                  <a:gd name="T5" fmla="*/ 16 h 34"/>
                  <a:gd name="T6" fmla="*/ 12 w 28"/>
                  <a:gd name="T7" fmla="*/ 34 h 34"/>
                  <a:gd name="T8" fmla="*/ 0 w 28"/>
                  <a:gd name="T9" fmla="*/ 34 h 34"/>
                  <a:gd name="T10" fmla="*/ 0 w 28"/>
                  <a:gd name="T11" fmla="*/ 0 h 34"/>
                  <a:gd name="T12" fmla="*/ 5 w 28"/>
                  <a:gd name="T13" fmla="*/ 30 h 34"/>
                  <a:gd name="T14" fmla="*/ 12 w 28"/>
                  <a:gd name="T15" fmla="*/ 30 h 34"/>
                  <a:gd name="T16" fmla="*/ 24 w 28"/>
                  <a:gd name="T17" fmla="*/ 16 h 34"/>
                  <a:gd name="T18" fmla="*/ 12 w 28"/>
                  <a:gd name="T19" fmla="*/ 4 h 34"/>
                  <a:gd name="T20" fmla="*/ 5 w 28"/>
                  <a:gd name="T21" fmla="*/ 4 h 34"/>
                  <a:gd name="T22" fmla="*/ 5 w 28"/>
                  <a:gd name="T23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4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2" y="0"/>
                      <a:pt x="28" y="5"/>
                      <a:pt x="28" y="16"/>
                    </a:cubicBezTo>
                    <a:cubicBezTo>
                      <a:pt x="28" y="27"/>
                      <a:pt x="23" y="34"/>
                      <a:pt x="12" y="34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0" y="0"/>
                    </a:lnTo>
                    <a:close/>
                    <a:moveTo>
                      <a:pt x="5" y="30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0"/>
                      <a:pt x="24" y="29"/>
                      <a:pt x="24" y="16"/>
                    </a:cubicBezTo>
                    <a:cubicBezTo>
                      <a:pt x="24" y="8"/>
                      <a:pt x="21" y="4"/>
                      <a:pt x="12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3"/>
              <p:cNvSpPr>
                <a:spLocks noEditPoints="1"/>
              </p:cNvSpPr>
              <p:nvPr userDrawn="1"/>
            </p:nvSpPr>
            <p:spPr bwMode="auto">
              <a:xfrm>
                <a:off x="1589" y="803"/>
                <a:ext cx="25" cy="25"/>
              </a:xfrm>
              <a:custGeom>
                <a:avLst/>
                <a:gdLst>
                  <a:gd name="T0" fmla="*/ 8 w 17"/>
                  <a:gd name="T1" fmla="*/ 0 h 17"/>
                  <a:gd name="T2" fmla="*/ 17 w 17"/>
                  <a:gd name="T3" fmla="*/ 8 h 17"/>
                  <a:gd name="T4" fmla="*/ 8 w 17"/>
                  <a:gd name="T5" fmla="*/ 17 h 17"/>
                  <a:gd name="T6" fmla="*/ 0 w 17"/>
                  <a:gd name="T7" fmla="*/ 8 h 17"/>
                  <a:gd name="T8" fmla="*/ 8 w 17"/>
                  <a:gd name="T9" fmla="*/ 0 h 17"/>
                  <a:gd name="T10" fmla="*/ 8 w 17"/>
                  <a:gd name="T11" fmla="*/ 16 h 17"/>
                  <a:gd name="T12" fmla="*/ 15 w 17"/>
                  <a:gd name="T13" fmla="*/ 8 h 17"/>
                  <a:gd name="T14" fmla="*/ 8 w 17"/>
                  <a:gd name="T15" fmla="*/ 1 h 17"/>
                  <a:gd name="T16" fmla="*/ 1 w 17"/>
                  <a:gd name="T17" fmla="*/ 8 h 17"/>
                  <a:gd name="T18" fmla="*/ 8 w 17"/>
                  <a:gd name="T19" fmla="*/ 16 h 17"/>
                  <a:gd name="T20" fmla="*/ 5 w 17"/>
                  <a:gd name="T21" fmla="*/ 3 h 17"/>
                  <a:gd name="T22" fmla="*/ 9 w 17"/>
                  <a:gd name="T23" fmla="*/ 3 h 17"/>
                  <a:gd name="T24" fmla="*/ 12 w 17"/>
                  <a:gd name="T25" fmla="*/ 6 h 17"/>
                  <a:gd name="T26" fmla="*/ 10 w 17"/>
                  <a:gd name="T27" fmla="*/ 9 h 17"/>
                  <a:gd name="T28" fmla="*/ 13 w 17"/>
                  <a:gd name="T29" fmla="*/ 13 h 17"/>
                  <a:gd name="T30" fmla="*/ 11 w 17"/>
                  <a:gd name="T31" fmla="*/ 13 h 17"/>
                  <a:gd name="T32" fmla="*/ 8 w 17"/>
                  <a:gd name="T33" fmla="*/ 9 h 17"/>
                  <a:gd name="T34" fmla="*/ 7 w 17"/>
                  <a:gd name="T35" fmla="*/ 9 h 17"/>
                  <a:gd name="T36" fmla="*/ 7 w 17"/>
                  <a:gd name="T37" fmla="*/ 13 h 17"/>
                  <a:gd name="T38" fmla="*/ 5 w 17"/>
                  <a:gd name="T39" fmla="*/ 13 h 17"/>
                  <a:gd name="T40" fmla="*/ 5 w 17"/>
                  <a:gd name="T41" fmla="*/ 3 h 17"/>
                  <a:gd name="T42" fmla="*/ 7 w 17"/>
                  <a:gd name="T43" fmla="*/ 8 h 17"/>
                  <a:gd name="T44" fmla="*/ 8 w 17"/>
                  <a:gd name="T45" fmla="*/ 8 h 17"/>
                  <a:gd name="T46" fmla="*/ 11 w 17"/>
                  <a:gd name="T47" fmla="*/ 6 h 17"/>
                  <a:gd name="T48" fmla="*/ 9 w 17"/>
                  <a:gd name="T49" fmla="*/ 4 h 17"/>
                  <a:gd name="T50" fmla="*/ 7 w 17"/>
                  <a:gd name="T51" fmla="*/ 4 h 17"/>
                  <a:gd name="T52" fmla="*/ 7 w 17"/>
                  <a:gd name="T5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cubicBezTo>
                      <a:pt x="13" y="0"/>
                      <a:pt x="17" y="3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  <a:moveTo>
                      <a:pt x="8" y="16"/>
                    </a:moveTo>
                    <a:cubicBezTo>
                      <a:pt x="12" y="16"/>
                      <a:pt x="15" y="12"/>
                      <a:pt x="15" y="8"/>
                    </a:cubicBezTo>
                    <a:cubicBezTo>
                      <a:pt x="15" y="4"/>
                      <a:pt x="12" y="1"/>
                      <a:pt x="8" y="1"/>
                    </a:cubicBezTo>
                    <a:cubicBezTo>
                      <a:pt x="4" y="1"/>
                      <a:pt x="1" y="4"/>
                      <a:pt x="1" y="8"/>
                    </a:cubicBezTo>
                    <a:cubicBezTo>
                      <a:pt x="1" y="12"/>
                      <a:pt x="4" y="16"/>
                      <a:pt x="8" y="16"/>
                    </a:cubicBezTo>
                    <a:close/>
                    <a:moveTo>
                      <a:pt x="5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2" y="4"/>
                      <a:pt x="12" y="6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lnTo>
                      <a:pt x="5" y="3"/>
                    </a:lnTo>
                    <a:close/>
                    <a:moveTo>
                      <a:pt x="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11" y="8"/>
                      <a:pt x="11" y="6"/>
                    </a:cubicBezTo>
                    <a:cubicBezTo>
                      <a:pt x="11" y="5"/>
                      <a:pt x="10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chemeClr val="bg1">
                    <a:lumMod val="75000"/>
                  </a:schemeClr>
                </a:solidFill>
              </a:rPr>
              <a:t>©2017 Check Point Software Technologies</a:t>
            </a:r>
            <a:r>
              <a:rPr lang="en-US" sz="1100" kern="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kern="0" dirty="0" smtClean="0">
                <a:solidFill>
                  <a:schemeClr val="bg1">
                    <a:lumMod val="75000"/>
                  </a:schemeClr>
                </a:solidFill>
              </a:rPr>
              <a:t>Ltd. </a:t>
            </a:r>
            <a:endParaRPr lang="en-US" sz="110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5" y="5114997"/>
            <a:ext cx="5804989" cy="692595"/>
          </a:xfrm>
          <a:prstGeom prst="rect">
            <a:avLst/>
          </a:prstGeom>
        </p:spPr>
        <p:txBody>
          <a:bodyPr lIns="91424" tIns="45713" rIns="91424" bIns="45713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24" tIns="45713" rIns="91424" bIns="45713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596" indent="0">
              <a:buNone/>
              <a:defRPr/>
            </a:lvl2pPr>
            <a:lvl3pPr marL="759494" indent="0">
              <a:buNone/>
              <a:defRPr/>
            </a:lvl3pPr>
            <a:lvl4pPr marL="918169" indent="0">
              <a:buNone/>
              <a:defRPr/>
            </a:lvl4pPr>
            <a:lvl5pPr marL="1068376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7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3999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4199964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149620" y="-1253"/>
            <a:ext cx="8039205" cy="654125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24" tIns="45713" rIns="91424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smtClean="0">
              <a:latin typeface="+mn-lt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12272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5" y="1399032"/>
            <a:ext cx="6730683" cy="4443815"/>
          </a:xfrm>
          <a:prstGeom prst="rect">
            <a:avLst/>
          </a:prstGeom>
        </p:spPr>
        <p:txBody>
          <a:bodyPr lIns="91424" tIns="45713" rIns="91424" bIns="45713" anchor="ctr" anchorCtr="0">
            <a:noAutofit/>
          </a:bodyPr>
          <a:lstStyle>
            <a:lvl1pPr marL="319987" indent="-31998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3" y="1947672"/>
            <a:ext cx="3372166" cy="3020519"/>
          </a:xfrm>
        </p:spPr>
        <p:txBody>
          <a:bodyPr vert="horz" lIns="91424" tIns="45713" rIns="91424" bIns="45713" rtlCol="0" anchor="ctr" anchorCtr="0">
            <a:noAutofit/>
          </a:bodyPr>
          <a:lstStyle>
            <a:lvl1pPr marL="0" indent="0" algn="r" defTabSz="121858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89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47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38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26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3635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54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26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3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7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5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4" y="39"/>
            <a:ext cx="12277345" cy="6861743"/>
          </a:xfrm>
          <a:prstGeom prst="rect">
            <a:avLst/>
          </a:prstGeom>
        </p:spPr>
      </p:pic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3635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FFFFFF"/>
                </a:solidFill>
              </a:rPr>
              <a:t>[Protected] for Check Point ATC Partners​
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422" y="3375969"/>
            <a:ext cx="5804989" cy="968848"/>
          </a:xfrm>
          <a:prstGeom prst="rect">
            <a:avLst/>
          </a:prstGeom>
        </p:spPr>
        <p:txBody>
          <a:bodyPr lIns="121877" tIns="81224" rIns="162456" bIns="81224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+mj-lt"/>
              </a:defRPr>
            </a:lvl1pPr>
            <a:lvl2pPr marL="541596" indent="0">
              <a:buNone/>
              <a:defRPr/>
            </a:lvl2pPr>
            <a:lvl3pPr marL="759494" indent="0">
              <a:buNone/>
              <a:defRPr/>
            </a:lvl3pPr>
            <a:lvl4pPr marL="918169" indent="0">
              <a:buNone/>
              <a:defRPr/>
            </a:lvl4pPr>
            <a:lvl5pPr marL="1068376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977" y="4798005"/>
            <a:ext cx="5804989" cy="692595"/>
          </a:xfrm>
          <a:prstGeom prst="rect">
            <a:avLst/>
          </a:prstGeom>
        </p:spPr>
        <p:txBody>
          <a:bodyPr lIns="162456" tIns="81224" rIns="162456" bIns="81224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422" y="2621753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3999"/>
              </a:lnSpc>
              <a:spcBef>
                <a:spcPts val="0"/>
              </a:spcBef>
              <a:buFontTx/>
              <a:buNone/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53477" y="6557556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rgbClr val="FFFFFF"/>
                </a:solidFill>
              </a:rPr>
              <a:t>©2016 Check Point Software Technologies Ltd. </a:t>
            </a:r>
            <a:endParaRPr lang="en-US" sz="1100" kern="0" dirty="0">
              <a:solidFill>
                <a:srgbClr val="FFFFFF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4" y="424570"/>
            <a:ext cx="1355302" cy="8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quarter" idx="15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4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25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buClr>
                <a:srgbClr val="72183E"/>
              </a:buClr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02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7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626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9501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1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0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4777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buClr>
                <a:srgbClr val="72183E"/>
              </a:buClr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4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3430" y="1325880"/>
            <a:ext cx="11264082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1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buClr>
                <a:srgbClr val="72183E"/>
              </a:buClr>
              <a:defRPr/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0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53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 hidden="1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26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7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fld id="{1C396E99-728E-4BC1-9827-5FA2D157E6FB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0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640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2684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fld id="{1C396E99-728E-4BC1-9827-5FA2D157E6FB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3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1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 hidden="1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fld id="{631CED19-27F7-4D05-847C-E59ED2A84874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60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pink"/>
          <p:cNvSpPr/>
          <p:nvPr userDrawn="1"/>
        </p:nvSpPr>
        <p:spPr bwMode="auto">
          <a:xfrm>
            <a:off x="0" y="0"/>
            <a:ext cx="11113838" cy="6858000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grpSp>
        <p:nvGrpSpPr>
          <p:cNvPr id="7" name="Vertical strips"/>
          <p:cNvGrpSpPr/>
          <p:nvPr userDrawn="1"/>
        </p:nvGrpSpPr>
        <p:grpSpPr bwMode="gray">
          <a:xfrm>
            <a:off x="11114931" y="0"/>
            <a:ext cx="1073894" cy="6858000"/>
            <a:chOff x="8406179" y="-263"/>
            <a:chExt cx="737001" cy="6858000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8651235" y="-263"/>
              <a:ext cx="246888" cy="6858000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8896292" y="-263"/>
              <a:ext cx="246888" cy="6858000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Arial"/>
                </a:rPr>
                <a:t> </a:t>
              </a: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8406179" y="-263"/>
              <a:ext cx="245631" cy="6858000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</p:grpSp>
      <p:sp>
        <p:nvSpPr>
          <p:cNvPr id="4" name="Text Placeholder 7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14319" y="2171241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100" b="0" cap="all" baseline="0">
                <a:solidFill>
                  <a:schemeClr val="bg1"/>
                </a:solidFill>
              </a:defRPr>
            </a:lvl1pPr>
            <a:lvl5pPr marL="13711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3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Placeholder 7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1306289"/>
            <a:ext cx="9682338" cy="8910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1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sz="1100" kern="0" smtClean="0">
                <a:solidFill>
                  <a:srgbClr val="F5C3C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[Protected] for Check Point ATC Partners​
</a:t>
            </a:r>
            <a:endParaRPr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rgbClr val="F5C3CE"/>
                </a:solidFill>
              </a:rPr>
              <a:t>©2016 Check Point Software Technologies </a:t>
            </a:r>
            <a:r>
              <a:rPr lang="en-US" sz="1100" kern="0" dirty="0" smtClean="0">
                <a:solidFill>
                  <a:srgbClr val="E45785"/>
                </a:solidFill>
              </a:rPr>
              <a:t>Ltd. </a:t>
            </a:r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6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fld id="{04122083-5F1C-4B60-A9EF-EE0A01B04516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 hidden="1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4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 hidden="1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fld id="{00C1096B-9679-429B-9328-0AF82824D437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99" y="198780"/>
            <a:ext cx="11237921" cy="914400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4198" y="4422782"/>
            <a:ext cx="6194053" cy="384175"/>
          </a:xfrm>
          <a:prstGeom prst="rect">
            <a:avLst/>
          </a:prstGeom>
        </p:spPr>
        <p:txBody>
          <a:bodyPr vert="horz" lIns="121856" tIns="60929" rIns="121856" bIns="60929" rtlCol="0">
            <a:noAutofit/>
          </a:bodyPr>
          <a:lstStyle>
            <a:lvl1pPr marL="0" indent="0" algn="l" defTabSz="121858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31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580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6992813" y="1735021"/>
            <a:ext cx="4800600" cy="3071937"/>
          </a:xfrm>
          <a:prstGeom prst="rect">
            <a:avLst/>
          </a:prstGeom>
        </p:spPr>
        <p:txBody>
          <a:bodyPr lIns="162456" tIns="81224" rIns="162456" bIns="81224" anchor="ctr" anchorCtr="1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198" y="2704852"/>
            <a:ext cx="6194053" cy="160020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 defTabSz="121858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Ciscolight" pitchFamily="2" charset="0"/>
              <a:buNone/>
              <a:defRPr lang="en-US" sz="7100" b="0" kern="1200" spc="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3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96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2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59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"/>
            <a:ext cx="12188825" cy="659162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6537960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418" y="192919"/>
            <a:ext cx="1242364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6056325" y="1639737"/>
            <a:ext cx="5057515" cy="378316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16" tIns="182816" rIns="182816" bIns="182816" rtlCol="0" anchor="ctr"/>
          <a:lstStyle/>
          <a:p>
            <a:pPr algn="ctr">
              <a:buClr>
                <a:srgbClr val="E45785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04742" y="1747696"/>
            <a:ext cx="4727110" cy="2440001"/>
          </a:xfrm>
          <a:prstGeom prst="rect">
            <a:avLst/>
          </a:prstGeom>
        </p:spPr>
        <p:txBody>
          <a:bodyPr lIns="182816" tIns="182816" rIns="182816" bIns="182816" anchor="ctr">
            <a:noAutofit/>
          </a:bodyPr>
          <a:lstStyle>
            <a:lvl1pPr marL="152319" indent="-152319" algn="l" defTabSz="121852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204744" y="4736592"/>
            <a:ext cx="4727110" cy="338328"/>
          </a:xfrm>
          <a:prstGeom prst="rect">
            <a:avLst/>
          </a:prstGeom>
          <a:noFill/>
        </p:spPr>
        <p:txBody>
          <a:bodyPr wrap="square" lIns="162456" tIns="81224" rIns="162456" bIns="81224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113839" y="1639737"/>
            <a:ext cx="1073894" cy="3783163"/>
            <a:chOff x="8406179" y="-263"/>
            <a:chExt cx="737001" cy="685800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8651235" y="-263"/>
              <a:ext cx="246888" cy="6858000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896292" y="-263"/>
              <a:ext cx="246888" cy="6858000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Arial"/>
                </a:rPr>
                <a:t> </a:t>
              </a: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406179" y="-263"/>
              <a:ext cx="245631" cy="6858000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147" y="1639737"/>
            <a:ext cx="5438195" cy="3783163"/>
          </a:xfrm>
          <a:prstGeom prst="rect">
            <a:avLst/>
          </a:prstGeom>
        </p:spPr>
        <p:txBody>
          <a:bodyPr>
            <a:normAutofit/>
          </a:bodyPr>
          <a:lstStyle>
            <a:lvl1pPr marL="224290" indent="-2242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85568" indent="-304699">
              <a:buFont typeface="Arial" panose="020B0604020202020204" pitchFamily="34" charset="0"/>
              <a:buChar char="−"/>
              <a:defRPr sz="21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5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Full page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188825" cy="659162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ltGray">
          <a:xfrm flipH="1">
            <a:off x="1739450" y="1351493"/>
            <a:ext cx="10449378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739447" y="2958685"/>
            <a:ext cx="9168937" cy="991040"/>
          </a:xfrm>
          <a:prstGeom prst="rect">
            <a:avLst/>
          </a:prstGeom>
        </p:spPr>
        <p:txBody>
          <a:bodyPr wrap="square" lIns="121877" tIns="60939" rIns="121877" bIns="60939" anchor="b">
            <a:spAutoFit/>
          </a:bodyPr>
          <a:lstStyle>
            <a:lvl1pPr marL="0" indent="0" algn="l" defTabSz="121852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6000" kern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quote here.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739451" y="803277"/>
            <a:ext cx="9200101" cy="480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6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807942" y="4505432"/>
            <a:ext cx="9100440" cy="509525"/>
          </a:xfrm>
          <a:prstGeom prst="rect">
            <a:avLst/>
          </a:prstGeom>
        </p:spPr>
        <p:txBody>
          <a:bodyPr>
            <a:noAutofit/>
          </a:bodyPr>
          <a:lstStyle>
            <a:lvl1pPr marL="452813" indent="-452813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−"/>
              <a:defRPr lang="en-US" sz="4000" kern="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3700" kern="0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source name here</a:t>
            </a:r>
            <a:endParaRPr lang="en-US" dirty="0"/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281608" y="5041437"/>
            <a:ext cx="8626781" cy="4185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lang="en-US" sz="2100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6537960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418" y="192919"/>
            <a:ext cx="1242364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5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4" y="1752897"/>
            <a:ext cx="9211621" cy="4163243"/>
          </a:xfrm>
        </p:spPr>
        <p:txBody>
          <a:bodyPr/>
          <a:lstStyle>
            <a:lvl1pPr marL="228563" indent="-228563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5977" indent="-228563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4" y="976685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3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81795" y="904223"/>
            <a:ext cx="6372691" cy="5120640"/>
          </a:xfrm>
          <a:prstGeom prst="rect">
            <a:avLst/>
          </a:prstGeom>
        </p:spPr>
        <p:txBody>
          <a:bodyPr lIns="162456" tIns="81224" rIns="162456" bIns="81224" anchor="ctr" anchorCtr="0"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28909" y="844344"/>
            <a:ext cx="0" cy="5313679"/>
          </a:xfrm>
          <a:prstGeom prst="line">
            <a:avLst/>
          </a:prstGeom>
          <a:ln w="38100" cap="flat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903" y="1950280"/>
            <a:ext cx="4490214" cy="3020519"/>
          </a:xfrm>
        </p:spPr>
        <p:txBody>
          <a:bodyPr vert="horz" lIns="109669" tIns="60929" rIns="109669" bIns="60929" rtlCol="0" anchor="ctr" anchorCtr="0">
            <a:noAutofit/>
          </a:bodyPr>
          <a:lstStyle>
            <a:lvl1pPr marL="0" indent="0" algn="l" defTabSz="121858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mmar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3" y="3810000"/>
            <a:ext cx="2981607" cy="192938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950053" tIns="60939" rIns="304699" bIns="60939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4300" dirty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" y="1507212"/>
            <a:ext cx="2981607" cy="192938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950053" tIns="60939" rIns="304699" bIns="60939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4300" dirty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287684" y="3810000"/>
            <a:ext cx="694763" cy="1929384"/>
            <a:chOff x="336126" y="3390202"/>
            <a:chExt cx="788837" cy="1929384"/>
          </a:xfrm>
        </p:grpSpPr>
        <p:sp>
          <p:nvSpPr>
            <p:cNvPr id="5" name="Rectangle 4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2982453" y="3810000"/>
            <a:ext cx="9206379" cy="1929384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950053" tIns="60939" rIns="304699" bIns="60939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4300" dirty="0">
              <a:solidFill>
                <a:srgbClr val="4D4D4F"/>
              </a:solidFill>
              <a:latin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7684" y="1507212"/>
            <a:ext cx="694763" cy="1929384"/>
            <a:chOff x="336126" y="3390202"/>
            <a:chExt cx="788837" cy="1929384"/>
          </a:xfrm>
        </p:grpSpPr>
        <p:sp>
          <p:nvSpPr>
            <p:cNvPr id="10" name="Rectangle 9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 userDrawn="1"/>
        </p:nvSpPr>
        <p:spPr bwMode="auto">
          <a:xfrm>
            <a:off x="2982453" y="1507212"/>
            <a:ext cx="9206379" cy="1929384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950053" tIns="60939" rIns="304699" bIns="60939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4300" dirty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14" name="T_1"/>
          <p:cNvSpPr>
            <a:spLocks noGrp="1"/>
          </p:cNvSpPr>
          <p:nvPr>
            <p:ph type="body" sz="quarter" idx="13"/>
          </p:nvPr>
        </p:nvSpPr>
        <p:spPr bwMode="white">
          <a:xfrm>
            <a:off x="2982447" y="1513939"/>
            <a:ext cx="8719673" cy="1922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609392" indent="0">
              <a:buFontTx/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white">
          <a:xfrm>
            <a:off x="2981615" y="3810000"/>
            <a:ext cx="8720511" cy="19288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609392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40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609392" lvl="0" indent="0" algn="l" rtl="0" eaLnBrk="1" fontAlgn="base" hangingPunct="1">
              <a:lnSpc>
                <a:spcPct val="90000"/>
              </a:lnSpc>
              <a:spcBef>
                <a:spcPts val="3199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 hasCustomPrompt="1"/>
          </p:nvPr>
        </p:nvSpPr>
        <p:spPr bwMode="white">
          <a:xfrm>
            <a:off x="0" y="1421439"/>
            <a:ext cx="2287681" cy="2100943"/>
          </a:xfrm>
          <a:prstGeom prst="rect">
            <a:avLst/>
          </a:prstGeom>
        </p:spPr>
        <p:txBody>
          <a:bodyPr lIns="243757" tIns="243757" rIns="243757" bIns="365633" anchor="ctr">
            <a:noAutofit/>
          </a:bodyPr>
          <a:lstStyle>
            <a:lvl1pPr marL="0" indent="0" algn="ctr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8" hasCustomPrompt="1"/>
          </p:nvPr>
        </p:nvSpPr>
        <p:spPr bwMode="white">
          <a:xfrm>
            <a:off x="3" y="3722847"/>
            <a:ext cx="2287681" cy="2103120"/>
          </a:xfrm>
          <a:prstGeom prst="rect">
            <a:avLst/>
          </a:prstGeom>
        </p:spPr>
        <p:txBody>
          <a:bodyPr lIns="243757" tIns="243757" rIns="243757" bIns="365633" anchor="ctr">
            <a:noAutofit/>
          </a:bodyPr>
          <a:lstStyle>
            <a:lvl1pPr marL="0" indent="0" algn="ctr"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9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88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278610" y="2859157"/>
            <a:ext cx="10910221" cy="10595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5028" tIns="60939" rIns="304699" bIns="6093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E45785"/>
              </a:buClr>
            </a:pPr>
            <a:endParaRPr lang="en-US" sz="3200" dirty="0" smtClean="0">
              <a:solidFill>
                <a:srgbClr val="F599B1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278610" y="1480463"/>
            <a:ext cx="10910221" cy="10595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5028" tIns="60939" rIns="304699" bIns="6093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E45785"/>
              </a:buClr>
            </a:pPr>
            <a:endParaRPr lang="en-US" sz="3200" b="1" dirty="0" smtClean="0">
              <a:solidFill>
                <a:srgbClr val="F599B1"/>
              </a:solidFill>
              <a:latin typeface="Arial"/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208022" y="1531939"/>
            <a:ext cx="9464477" cy="528637"/>
          </a:xfrm>
        </p:spPr>
        <p:txBody>
          <a:bodyPr anchor="ctr">
            <a:normAutofit/>
          </a:bodyPr>
          <a:lstStyle>
            <a:lvl1pPr marL="609392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80869" indent="0">
              <a:buNone/>
              <a:defRPr/>
            </a:lvl2pPr>
            <a:lvl3pPr marL="609392" indent="0">
              <a:buNone/>
              <a:defRPr sz="3200"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 smtClean="0">
                <a:latin typeface="+mn-lt"/>
              </a:rPr>
              <a:t>Click to add statement here</a:t>
            </a:r>
            <a:endParaRPr lang="en-US" sz="32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278610" y="4237851"/>
            <a:ext cx="10910221" cy="10595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75028" tIns="60939" rIns="304699" bIns="6093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E45785"/>
              </a:buClr>
            </a:pPr>
            <a:endParaRPr lang="en-US" sz="2100" dirty="0" smtClean="0">
              <a:solidFill>
                <a:srgbClr val="E45785"/>
              </a:solidFill>
              <a:latin typeface="Arial"/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208022" y="2893612"/>
            <a:ext cx="9464477" cy="528637"/>
          </a:xfrm>
        </p:spPr>
        <p:txBody>
          <a:bodyPr anchor="ctr">
            <a:normAutofit/>
          </a:bodyPr>
          <a:lstStyle>
            <a:lvl1pPr marL="609392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80869" indent="0">
              <a:buNone/>
              <a:defRPr/>
            </a:lvl2pPr>
            <a:lvl3pPr marL="609392" indent="0">
              <a:buNone/>
              <a:defRPr sz="3200"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 smtClean="0">
                <a:latin typeface="+mn-lt"/>
              </a:rPr>
              <a:t>Click to add statement here</a:t>
            </a:r>
            <a:endParaRPr lang="en-US" sz="32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208022" y="4286916"/>
            <a:ext cx="9464477" cy="528637"/>
          </a:xfrm>
        </p:spPr>
        <p:txBody>
          <a:bodyPr anchor="ctr">
            <a:normAutofit/>
          </a:bodyPr>
          <a:lstStyle>
            <a:lvl1pPr marL="609392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1pPr>
            <a:lvl2pPr marL="380869" indent="0">
              <a:buNone/>
              <a:defRPr/>
            </a:lvl2pPr>
            <a:lvl3pPr marL="609392" indent="0">
              <a:buNone/>
              <a:defRPr sz="3200"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 smtClean="0">
                <a:latin typeface="+mn-lt"/>
              </a:rPr>
              <a:t>Click to add statement here</a:t>
            </a:r>
            <a:endParaRPr lang="en-US" sz="32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40044" y="5562606"/>
            <a:ext cx="9708738" cy="52863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key take away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2208020" y="1971682"/>
            <a:ext cx="9468282" cy="530225"/>
          </a:xfrm>
        </p:spPr>
        <p:txBody>
          <a:bodyPr anchor="ctr">
            <a:normAutofit/>
          </a:bodyPr>
          <a:lstStyle>
            <a:lvl1pPr marL="60939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 smtClean="0"/>
              <a:t>Show them hard facts (emphasis point 1)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2208020" y="3352806"/>
            <a:ext cx="9468282" cy="530225"/>
          </a:xfrm>
        </p:spPr>
        <p:txBody>
          <a:bodyPr anchor="ctr">
            <a:normAutofit/>
          </a:bodyPr>
          <a:lstStyle>
            <a:lvl1pPr marL="60939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 smtClean="0"/>
              <a:t>Show them hard facts (emphasis point 2)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2208020" y="4724406"/>
            <a:ext cx="9468282" cy="530225"/>
          </a:xfrm>
        </p:spPr>
        <p:txBody>
          <a:bodyPr anchor="ctr">
            <a:normAutofit/>
          </a:bodyPr>
          <a:lstStyle>
            <a:lvl1pPr marL="60939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 smtClean="0"/>
              <a:t>Show them hard facts (emphasis point 3)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1480003"/>
            <a:ext cx="2424578" cy="105954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729816" y="1480003"/>
            <a:ext cx="694763" cy="1059544"/>
            <a:chOff x="336126" y="3390202"/>
            <a:chExt cx="788837" cy="1929384"/>
          </a:xfrm>
        </p:grpSpPr>
        <p:sp>
          <p:nvSpPr>
            <p:cNvPr id="16" name="Rectangle 15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 bwMode="auto">
          <a:xfrm>
            <a:off x="3" y="2857500"/>
            <a:ext cx="2424578" cy="105954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729816" y="2857500"/>
            <a:ext cx="694763" cy="1059544"/>
            <a:chOff x="336126" y="3390202"/>
            <a:chExt cx="788837" cy="1929384"/>
          </a:xfrm>
        </p:grpSpPr>
        <p:sp>
          <p:nvSpPr>
            <p:cNvPr id="21" name="Rectangle 20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 userDrawn="1"/>
        </p:nvSpPr>
        <p:spPr bwMode="auto">
          <a:xfrm>
            <a:off x="3" y="4238625"/>
            <a:ext cx="2424578" cy="105954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729816" y="4238625"/>
            <a:ext cx="694763" cy="1059544"/>
            <a:chOff x="336126" y="3390202"/>
            <a:chExt cx="788837" cy="1929384"/>
          </a:xfrm>
        </p:grpSpPr>
        <p:sp>
          <p:nvSpPr>
            <p:cNvPr id="26" name="Rectangle 25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10" y="1480003"/>
            <a:ext cx="1726037" cy="1059544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0" y="2855875"/>
            <a:ext cx="1726037" cy="1059544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0" y="4240555"/>
            <a:ext cx="1726037" cy="1059544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34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0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1104901"/>
            <a:ext cx="12188825" cy="4762499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5105452"/>
            <a:ext cx="12188825" cy="914872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304699" tIns="60939" rIns="304699" bIns="60939" rtlCol="0" anchor="ctr">
            <a:normAutofit/>
          </a:bodyPr>
          <a:lstStyle/>
          <a:p>
            <a:pPr algn="ctr">
              <a:spcBef>
                <a:spcPts val="0"/>
              </a:spcBef>
              <a:buClr>
                <a:srgbClr val="DB3977"/>
              </a:buClr>
            </a:pPr>
            <a:endParaRPr lang="en-US" sz="3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 bwMode="white">
          <a:xfrm>
            <a:off x="0" y="5124451"/>
            <a:ext cx="12188825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0" y="1714506"/>
            <a:ext cx="12188825" cy="233699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ctr" defTabSz="121878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211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878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Edit%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5690273" y="-1391662"/>
            <a:ext cx="805631" cy="12187255"/>
            <a:chOff x="8406179" y="-263"/>
            <a:chExt cx="737001" cy="68580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8651235" y="-263"/>
              <a:ext cx="246888" cy="6858000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896292" y="-263"/>
              <a:ext cx="246888" cy="6858000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Arial"/>
                </a:rPr>
                <a:t> </a:t>
              </a: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8406179" y="-263"/>
              <a:ext cx="245631" cy="6858000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Arial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quarter" idx="13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8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1" y="1533531"/>
            <a:ext cx="10969943" cy="31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9" rIns="121877" bIns="60939" numCol="1" anchor="b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7200" b="0" i="0" spc="0" baseline="0" smtClean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>
              <a:defRPr lang="en-US" sz="3700" b="1" smtClean="0">
                <a:solidFill>
                  <a:srgbClr val="4E4E4E"/>
                </a:solidFill>
                <a:latin typeface="Helvetica" pitchFamily="34" charset="0"/>
              </a:defRPr>
            </a:lvl2pPr>
            <a:lvl3pPr>
              <a:defRPr lang="en-US" sz="3700" b="1" smtClean="0">
                <a:solidFill>
                  <a:srgbClr val="4E4E4E"/>
                </a:solidFill>
                <a:latin typeface="Helvetica" pitchFamily="34" charset="0"/>
              </a:defRPr>
            </a:lvl3pPr>
            <a:lvl4pPr>
              <a:defRPr lang="en-US" sz="3700" b="1" smtClean="0">
                <a:solidFill>
                  <a:srgbClr val="4E4E4E"/>
                </a:solidFill>
                <a:latin typeface="Helvetica" pitchFamily="34" charset="0"/>
              </a:defRPr>
            </a:lvl4pPr>
            <a:lvl5pPr>
              <a:defRPr lang="en-US" sz="3700" b="1">
                <a:solidFill>
                  <a:srgbClr val="4E4E4E"/>
                </a:solidFill>
                <a:latin typeface="Helvetica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2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v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853218" y="1097280"/>
            <a:ext cx="10482390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51" tIns="60927" rIns="121851" bIns="60927" rtlCol="0" anchor="ctr">
            <a:normAutofit/>
          </a:bodyPr>
          <a:lstStyle>
            <a:lvl1pPr marL="0" indent="0" algn="ctr" defTabSz="1218529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500" kern="1200" baseline="0" smtClean="0">
                <a:solidFill>
                  <a:schemeClr val="l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9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Media Placeholder 20"/>
          <p:cNvSpPr>
            <a:spLocks noGrp="1"/>
          </p:cNvSpPr>
          <p:nvPr>
            <p:ph type="media" sz="quarter" idx="11"/>
          </p:nvPr>
        </p:nvSpPr>
        <p:spPr>
          <a:xfrm>
            <a:off x="2163517" y="1097280"/>
            <a:ext cx="7861792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51" tIns="60927" rIns="121851" bIns="60927" rtlCol="0" anchor="ctr">
            <a:normAutofit/>
          </a:bodyPr>
          <a:lstStyle>
            <a:lvl1pPr marL="0" indent="0" algn="ctr" defTabSz="1218529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500" kern="1200">
                <a:solidFill>
                  <a:schemeClr val="l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7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adra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1387071" y="2061815"/>
            <a:ext cx="4326422" cy="247740"/>
            <a:chOff x="561088" y="5345975"/>
            <a:chExt cx="8179052" cy="170104"/>
          </a:xfrm>
        </p:grpSpPr>
        <p:sp>
          <p:nvSpPr>
            <p:cNvPr id="5" name="Rectangle 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1394337" y="3224303"/>
            <a:ext cx="4318362" cy="1769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1394344" y="2210405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9" name="Group 8"/>
          <p:cNvGrpSpPr/>
          <p:nvPr userDrawn="1"/>
        </p:nvGrpSpPr>
        <p:grpSpPr>
          <a:xfrm flipV="1">
            <a:off x="6466868" y="2061815"/>
            <a:ext cx="4326422" cy="247740"/>
            <a:chOff x="561088" y="5345975"/>
            <a:chExt cx="8179052" cy="170104"/>
          </a:xfrm>
        </p:grpSpPr>
        <p:sp>
          <p:nvSpPr>
            <p:cNvPr id="10" name="Rectangle 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50"/>
          <p:cNvSpPr>
            <a:spLocks noGrp="1"/>
          </p:cNvSpPr>
          <p:nvPr>
            <p:ph type="body" sz="quarter" idx="22"/>
          </p:nvPr>
        </p:nvSpPr>
        <p:spPr>
          <a:xfrm>
            <a:off x="6466868" y="3224303"/>
            <a:ext cx="4318362" cy="1769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8"/>
          <p:cNvSpPr>
            <a:spLocks noGrp="1"/>
          </p:cNvSpPr>
          <p:nvPr>
            <p:ph type="body" sz="quarter" idx="23" hasCustomPrompt="1"/>
          </p:nvPr>
        </p:nvSpPr>
        <p:spPr>
          <a:xfrm>
            <a:off x="6466875" y="2210405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24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Quadra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grpSp>
        <p:nvGrpSpPr>
          <p:cNvPr id="94" name="Group 93"/>
          <p:cNvGrpSpPr/>
          <p:nvPr userDrawn="1"/>
        </p:nvGrpSpPr>
        <p:grpSpPr>
          <a:xfrm flipV="1">
            <a:off x="1387071" y="1176723"/>
            <a:ext cx="4326422" cy="247740"/>
            <a:chOff x="561088" y="5345975"/>
            <a:chExt cx="8179052" cy="170104"/>
          </a:xfrm>
        </p:grpSpPr>
        <p:sp>
          <p:nvSpPr>
            <p:cNvPr id="95" name="Rectangle 9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1394337" y="2339215"/>
            <a:ext cx="4318362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1394344" y="1325312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99" name="Group 98"/>
          <p:cNvGrpSpPr/>
          <p:nvPr userDrawn="1"/>
        </p:nvGrpSpPr>
        <p:grpSpPr>
          <a:xfrm flipV="1">
            <a:off x="6466868" y="1176723"/>
            <a:ext cx="4326422" cy="247740"/>
            <a:chOff x="561088" y="5345975"/>
            <a:chExt cx="8179052" cy="170104"/>
          </a:xfrm>
        </p:grpSpPr>
        <p:sp>
          <p:nvSpPr>
            <p:cNvPr id="100" name="Rectangle 9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Placeholder 50"/>
          <p:cNvSpPr>
            <a:spLocks noGrp="1"/>
          </p:cNvSpPr>
          <p:nvPr>
            <p:ph type="body" sz="quarter" idx="22"/>
          </p:nvPr>
        </p:nvSpPr>
        <p:spPr>
          <a:xfrm>
            <a:off x="6466868" y="2339215"/>
            <a:ext cx="4318362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23" hasCustomPrompt="1"/>
          </p:nvPr>
        </p:nvSpPr>
        <p:spPr>
          <a:xfrm>
            <a:off x="6466875" y="1325312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 flipV="1">
            <a:off x="1387071" y="3846379"/>
            <a:ext cx="4326422" cy="247740"/>
            <a:chOff x="561088" y="5345975"/>
            <a:chExt cx="8179052" cy="170104"/>
          </a:xfrm>
        </p:grpSpPr>
        <p:sp>
          <p:nvSpPr>
            <p:cNvPr id="105" name="Rectangle 10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 Placeholder 50"/>
          <p:cNvSpPr>
            <a:spLocks noGrp="1"/>
          </p:cNvSpPr>
          <p:nvPr>
            <p:ph type="body" sz="quarter" idx="24"/>
          </p:nvPr>
        </p:nvSpPr>
        <p:spPr>
          <a:xfrm>
            <a:off x="1394337" y="5008871"/>
            <a:ext cx="4318362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25" hasCustomPrompt="1"/>
          </p:nvPr>
        </p:nvSpPr>
        <p:spPr>
          <a:xfrm>
            <a:off x="1394344" y="3994970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109" name="Group 108"/>
          <p:cNvGrpSpPr/>
          <p:nvPr userDrawn="1"/>
        </p:nvGrpSpPr>
        <p:grpSpPr>
          <a:xfrm flipV="1">
            <a:off x="6466868" y="3846379"/>
            <a:ext cx="4326422" cy="247740"/>
            <a:chOff x="561088" y="5345975"/>
            <a:chExt cx="8179052" cy="170104"/>
          </a:xfrm>
        </p:grpSpPr>
        <p:sp>
          <p:nvSpPr>
            <p:cNvPr id="110" name="Rectangle 10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6466868" y="5008871"/>
            <a:ext cx="4318362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69" indent="0">
              <a:buNone/>
              <a:defRPr sz="2700"/>
            </a:lvl2pPr>
            <a:lvl3pPr marL="761739" indent="0">
              <a:buNone/>
              <a:defRPr sz="2700"/>
            </a:lvl3pPr>
            <a:lvl4pPr marL="1066436" indent="0">
              <a:buNone/>
              <a:defRPr sz="2700"/>
            </a:lvl4pPr>
            <a:lvl5pPr marL="1371131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ext Placeholder 48"/>
          <p:cNvSpPr>
            <a:spLocks noGrp="1"/>
          </p:cNvSpPr>
          <p:nvPr>
            <p:ph type="body" sz="quarter" idx="27" hasCustomPrompt="1"/>
          </p:nvPr>
        </p:nvSpPr>
        <p:spPr>
          <a:xfrm>
            <a:off x="6466875" y="3994970"/>
            <a:ext cx="4322977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+mj-lt"/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8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8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2"/>
            <a:ext cx="12188825" cy="659162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E45785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774498" y="4991106"/>
            <a:ext cx="11146225" cy="43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74498" y="5485068"/>
            <a:ext cx="11146225" cy="634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E45785"/>
                </a:solidFill>
              </a:defRPr>
            </a:lvl1pPr>
            <a:lvl2pPr marL="380869" indent="0">
              <a:buNone/>
              <a:defRPr/>
            </a:lvl2pPr>
            <a:lvl3pPr marL="761739" indent="0">
              <a:buNone/>
              <a:defRPr/>
            </a:lvl3pPr>
            <a:lvl4pPr marL="1066436" indent="0">
              <a:buNone/>
              <a:defRPr/>
            </a:lvl4pPr>
            <a:lvl5pPr marL="13711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4500" y="1819656"/>
            <a:ext cx="10525558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380869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74500" y="714382"/>
            <a:ext cx="10525558" cy="8096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 i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0" y="6537960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382A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418" y="192919"/>
            <a:ext cx="1242364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8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3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4" y="460555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3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9" y="2420"/>
            <a:ext cx="12183408" cy="6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83877" y="2757140"/>
            <a:ext cx="4596129" cy="873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900" b="1" cap="all" spc="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THANK YOU</a:t>
            </a:r>
            <a:endParaRPr lang="en-US" kern="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l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4D4D4F">
                    <a:lumMod val="50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4D4D4F">
                  <a:lumMod val="50000"/>
                </a:srgbClr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smtClean="0">
                <a:solidFill>
                  <a:srgbClr val="4D4D4F">
                    <a:lumMod val="50000"/>
                  </a:srgbClr>
                </a:solidFill>
              </a:rPr>
              <a:t>©2016 </a:t>
            </a:r>
            <a:r>
              <a:rPr lang="en-US" sz="1100" dirty="0" smtClean="0">
                <a:solidFill>
                  <a:srgbClr val="4D4D4F">
                    <a:lumMod val="50000"/>
                  </a:srgbClr>
                </a:solidFill>
              </a:rPr>
              <a:t>Check Point Software Technologies Ltd</a:t>
            </a:r>
            <a:r>
              <a:rPr lang="en-US" sz="1100" kern="0" dirty="0" smtClean="0">
                <a:solidFill>
                  <a:srgbClr val="4D4D4F"/>
                </a:solidFill>
              </a:rPr>
              <a:t>. </a:t>
            </a:r>
            <a:endParaRPr lang="en-US" sz="1100" kern="0" dirty="0">
              <a:solidFill>
                <a:srgbClr val="4D4D4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72" y="512306"/>
            <a:ext cx="1828800" cy="11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5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7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8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smtClean="0">
              <a:latin typeface="+mn-lt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fld id="{1C396E99-728E-4BC1-9827-5FA2D157E6F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80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809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4"/>
            <a:ext cx="12188824" cy="68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1098" y="682285"/>
            <a:ext cx="1392461" cy="8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0517" y="3229665"/>
            <a:ext cx="5804989" cy="968848"/>
          </a:xfrm>
          <a:prstGeom prst="rect">
            <a:avLst/>
          </a:prstGeom>
        </p:spPr>
        <p:txBody>
          <a:bodyPr lIns="91420" tIns="60928" rIns="121856" bIns="60928">
            <a:noAutofit/>
          </a:bodyPr>
          <a:lstStyle>
            <a:lvl1pPr marL="0" indent="0">
              <a:buFont typeface="Arial" panose="020B0604020202020204" pitchFamily="34" charset="0"/>
              <a:buNone/>
              <a:defRPr sz="2500" b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06132" indent="0">
              <a:buNone/>
              <a:defRPr/>
            </a:lvl2pPr>
            <a:lvl3pPr marL="569526" indent="0">
              <a:buNone/>
              <a:defRPr/>
            </a:lvl3pPr>
            <a:lvl4pPr marL="688513" indent="0">
              <a:buNone/>
              <a:defRPr/>
            </a:lvl4pPr>
            <a:lvl5pPr marL="801148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4688" y="5115065"/>
            <a:ext cx="5804989" cy="692595"/>
          </a:xfrm>
          <a:prstGeom prst="rect">
            <a:avLst/>
          </a:prstGeom>
        </p:spPr>
        <p:txBody>
          <a:bodyPr lIns="121856" tIns="60928" rIns="121856" bIns="60928" anchor="t" anchorCtr="0">
            <a:noAutofit/>
          </a:bodyPr>
          <a:lstStyle>
            <a:lvl1pPr marL="0" indent="0" algn="l">
              <a:lnSpc>
                <a:spcPts val="1998"/>
              </a:lnSpc>
              <a:spcBef>
                <a:spcPts val="0"/>
              </a:spcBef>
              <a:buNone/>
              <a:defRPr sz="16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0517" y="2158457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900" b="1" cap="all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40" tIns="60920" rIns="121840" bIns="6092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>
                <a:solidFill>
                  <a:srgbClr val="E45785"/>
                </a:solidFill>
                <a:latin typeface="Arial" panose="020B0604020202020204" pitchFamily="34" charset="0"/>
              </a:rPr>
              <a:t>©2016 Check Point Software Technologies Ltd. 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 userDrawn="1"/>
        </p:nvSpPr>
        <p:spPr>
          <a:xfrm>
            <a:off x="10006331" y="6556251"/>
            <a:ext cx="1840451" cy="269820"/>
          </a:xfrm>
          <a:prstGeom prst="rect">
            <a:avLst/>
          </a:prstGeom>
        </p:spPr>
        <p:txBody>
          <a:bodyPr wrap="square" lIns="121840" tIns="60920" rIns="121840" bIns="6092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100" kern="0" smtClean="0">
                <a:solidFill>
                  <a:srgbClr val="E45785"/>
                </a:solidFill>
                <a:latin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quarter" idx="15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3430" y="1325880"/>
            <a:ext cx="11264082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8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2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3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12353" r="7541" b="106"/>
          <a:stretch/>
        </p:blipFill>
        <p:spPr>
          <a:xfrm>
            <a:off x="0" y="0"/>
            <a:ext cx="12188825" cy="6868511"/>
          </a:xfrm>
          <a:prstGeom prst="rect">
            <a:avLst/>
          </a:prstGeom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4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4" y="1525591"/>
            <a:ext cx="5120639" cy="4533380"/>
          </a:xfrm>
          <a:prstGeom prst="rect">
            <a:avLst/>
          </a:prstGeom>
        </p:spPr>
        <p:txBody>
          <a:bodyPr lIns="91424" tIns="45713" rIns="91424" bIns="45713">
            <a:noAutofit/>
          </a:bodyPr>
          <a:lstStyle>
            <a:lvl1pPr marL="228563" indent="-228563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09" indent="-22856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3970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900">
                <a:solidFill>
                  <a:schemeClr val="tx1"/>
                </a:solidFill>
              </a:defRPr>
            </a:lvl3pPr>
            <a:lvl4pPr marL="905107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5" y="1525591"/>
            <a:ext cx="5120639" cy="4533380"/>
          </a:xfrm>
          <a:prstGeom prst="rect">
            <a:avLst/>
          </a:prstGeom>
        </p:spPr>
        <p:txBody>
          <a:bodyPr lIns="91424" tIns="45713" rIns="91424" bIns="45713">
            <a:noAutofit/>
          </a:bodyPr>
          <a:lstStyle>
            <a:lvl1pPr marL="228563" indent="-228563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09" indent="-22856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3970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900">
                <a:solidFill>
                  <a:schemeClr val="tx1"/>
                </a:solidFill>
              </a:defRPr>
            </a:lvl3pPr>
            <a:lvl4pPr marL="905107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7431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mmar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3" y="3810000"/>
            <a:ext cx="2981607" cy="192938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462739" tIns="45711" rIns="228553" bIns="45711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320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" y="1507212"/>
            <a:ext cx="2981607" cy="1929384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462739" tIns="45711" rIns="228553" bIns="45711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320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287684" y="3810000"/>
            <a:ext cx="694763" cy="1929384"/>
            <a:chOff x="336126" y="3390202"/>
            <a:chExt cx="788837" cy="1929384"/>
          </a:xfrm>
        </p:grpSpPr>
        <p:sp>
          <p:nvSpPr>
            <p:cNvPr id="5" name="Rectangle 4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100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sz="3100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100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2982453" y="3810000"/>
            <a:ext cx="9206379" cy="1929384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462739" tIns="45711" rIns="228553" bIns="45711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320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7684" y="1507212"/>
            <a:ext cx="694763" cy="1929384"/>
            <a:chOff x="336126" y="3390202"/>
            <a:chExt cx="788837" cy="1929384"/>
          </a:xfrm>
        </p:grpSpPr>
        <p:sp>
          <p:nvSpPr>
            <p:cNvPr id="10" name="Rectangle 9"/>
            <p:cNvSpPr/>
            <p:nvPr userDrawn="1"/>
          </p:nvSpPr>
          <p:spPr bwMode="auto">
            <a:xfrm flipH="1">
              <a:off x="598419" y="3390202"/>
              <a:ext cx="264253" cy="1929384"/>
            </a:xfrm>
            <a:prstGeom prst="rect">
              <a:avLst/>
            </a:prstGeom>
            <a:solidFill>
              <a:srgbClr val="E45785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100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 flipH="1">
              <a:off x="336126" y="3390202"/>
              <a:ext cx="264253" cy="192938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r>
                <a:rPr lang="en-US" sz="3100" dirty="0" smtClean="0">
                  <a:solidFill>
                    <a:srgbClr val="4D4D4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flipH="1">
              <a:off x="862056" y="3390202"/>
              <a:ext cx="262907" cy="1929384"/>
            </a:xfrm>
            <a:prstGeom prst="rect">
              <a:avLst/>
            </a:prstGeom>
            <a:solidFill>
              <a:srgbClr val="E45785">
                <a:alpha val="85098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E45785"/>
                </a:buClr>
                <a:buSzPct val="115000"/>
              </a:pPr>
              <a:endParaRPr lang="en-US" sz="3100" dirty="0" smtClean="0">
                <a:solidFill>
                  <a:srgbClr val="4D4D4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 userDrawn="1"/>
        </p:nvSpPr>
        <p:spPr bwMode="auto">
          <a:xfrm>
            <a:off x="2982453" y="1507212"/>
            <a:ext cx="9206379" cy="1929384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1462739" tIns="45711" rIns="228553" bIns="45711" rtlCol="0" anchor="ctr">
            <a:normAutofit/>
          </a:bodyPr>
          <a:lstStyle/>
          <a:p>
            <a:pPr>
              <a:spcBef>
                <a:spcPts val="0"/>
              </a:spcBef>
              <a:buClr>
                <a:srgbClr val="DB3977"/>
              </a:buClr>
            </a:pPr>
            <a:endParaRPr lang="en-US" sz="320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_1"/>
          <p:cNvSpPr>
            <a:spLocks noGrp="1"/>
          </p:cNvSpPr>
          <p:nvPr>
            <p:ph type="body" sz="quarter" idx="13"/>
          </p:nvPr>
        </p:nvSpPr>
        <p:spPr bwMode="white">
          <a:xfrm>
            <a:off x="2982447" y="1513939"/>
            <a:ext cx="8719673" cy="1922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101" indent="0">
              <a:buFontTx/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white">
          <a:xfrm>
            <a:off x="2981615" y="3810000"/>
            <a:ext cx="8720511" cy="19288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57101" indent="0" algn="l" rtl="0" eaLnBrk="1" fontAlgn="base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40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pPr marL="457101" lvl="0" indent="0" algn="l" rtl="0" eaLnBrk="1" fontAlgn="base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 hasCustomPrompt="1"/>
          </p:nvPr>
        </p:nvSpPr>
        <p:spPr bwMode="white">
          <a:xfrm>
            <a:off x="0" y="1421439"/>
            <a:ext cx="2287681" cy="210094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8" hasCustomPrompt="1"/>
          </p:nvPr>
        </p:nvSpPr>
        <p:spPr bwMode="white">
          <a:xfrm>
            <a:off x="3" y="3722847"/>
            <a:ext cx="2287681" cy="210312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quarter" idx="19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adra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455202" y="2061815"/>
            <a:ext cx="5062917" cy="247740"/>
            <a:chOff x="561088" y="5345975"/>
            <a:chExt cx="8179052" cy="170104"/>
          </a:xfrm>
        </p:grpSpPr>
        <p:sp>
          <p:nvSpPr>
            <p:cNvPr id="5" name="Rectangle 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464199" y="3224303"/>
            <a:ext cx="5053484" cy="1769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463209" y="2210406"/>
            <a:ext cx="5058884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9" name="Group 8"/>
          <p:cNvGrpSpPr/>
          <p:nvPr userDrawn="1"/>
        </p:nvGrpSpPr>
        <p:grpSpPr>
          <a:xfrm flipV="1">
            <a:off x="6441701" y="2061815"/>
            <a:ext cx="5062917" cy="247740"/>
            <a:chOff x="561088" y="5345975"/>
            <a:chExt cx="8179052" cy="170104"/>
          </a:xfrm>
        </p:grpSpPr>
        <p:sp>
          <p:nvSpPr>
            <p:cNvPr id="10" name="Rectangle 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50"/>
          <p:cNvSpPr>
            <a:spLocks noGrp="1"/>
          </p:cNvSpPr>
          <p:nvPr>
            <p:ph type="body" sz="quarter" idx="22"/>
          </p:nvPr>
        </p:nvSpPr>
        <p:spPr>
          <a:xfrm>
            <a:off x="6443431" y="3224303"/>
            <a:ext cx="5053484" cy="1769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8"/>
          <p:cNvSpPr>
            <a:spLocks noGrp="1"/>
          </p:cNvSpPr>
          <p:nvPr>
            <p:ph type="body" sz="quarter" idx="23" hasCustomPrompt="1"/>
          </p:nvPr>
        </p:nvSpPr>
        <p:spPr>
          <a:xfrm>
            <a:off x="6442442" y="2210406"/>
            <a:ext cx="5058884" cy="919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quarter" idx="24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7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Quadra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4" name="Group 93"/>
          <p:cNvGrpSpPr/>
          <p:nvPr userDrawn="1"/>
        </p:nvGrpSpPr>
        <p:grpSpPr>
          <a:xfrm flipV="1">
            <a:off x="458657" y="1176723"/>
            <a:ext cx="5234972" cy="247740"/>
            <a:chOff x="561088" y="5345975"/>
            <a:chExt cx="8179052" cy="170104"/>
          </a:xfrm>
        </p:grpSpPr>
        <p:sp>
          <p:nvSpPr>
            <p:cNvPr id="95" name="Rectangle 9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466772" y="2339215"/>
            <a:ext cx="5225218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48"/>
          <p:cNvSpPr>
            <a:spLocks noGrp="1"/>
          </p:cNvSpPr>
          <p:nvPr>
            <p:ph type="body" sz="quarter" idx="19" hasCustomPrompt="1"/>
          </p:nvPr>
        </p:nvSpPr>
        <p:spPr>
          <a:xfrm>
            <a:off x="466297" y="1325312"/>
            <a:ext cx="5230801" cy="91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99" name="Group 98"/>
          <p:cNvGrpSpPr/>
          <p:nvPr userDrawn="1"/>
        </p:nvGrpSpPr>
        <p:grpSpPr>
          <a:xfrm flipV="1">
            <a:off x="6464144" y="1176723"/>
            <a:ext cx="5234972" cy="247740"/>
            <a:chOff x="561088" y="5345975"/>
            <a:chExt cx="8179052" cy="170104"/>
          </a:xfrm>
        </p:grpSpPr>
        <p:sp>
          <p:nvSpPr>
            <p:cNvPr id="100" name="Rectangle 9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Placeholder 50"/>
          <p:cNvSpPr>
            <a:spLocks noGrp="1"/>
          </p:cNvSpPr>
          <p:nvPr>
            <p:ph type="body" sz="quarter" idx="22"/>
          </p:nvPr>
        </p:nvSpPr>
        <p:spPr>
          <a:xfrm>
            <a:off x="6464992" y="2339215"/>
            <a:ext cx="5225218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23" hasCustomPrompt="1"/>
          </p:nvPr>
        </p:nvSpPr>
        <p:spPr>
          <a:xfrm>
            <a:off x="6464518" y="1325312"/>
            <a:ext cx="5230801" cy="91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 flipV="1">
            <a:off x="458657" y="3846379"/>
            <a:ext cx="5234972" cy="247740"/>
            <a:chOff x="561088" y="5345975"/>
            <a:chExt cx="8179052" cy="170104"/>
          </a:xfrm>
        </p:grpSpPr>
        <p:sp>
          <p:nvSpPr>
            <p:cNvPr id="105" name="Rectangle 104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 Placeholder 50"/>
          <p:cNvSpPr>
            <a:spLocks noGrp="1"/>
          </p:cNvSpPr>
          <p:nvPr>
            <p:ph type="body" sz="quarter" idx="24"/>
          </p:nvPr>
        </p:nvSpPr>
        <p:spPr>
          <a:xfrm>
            <a:off x="466772" y="5008871"/>
            <a:ext cx="5225218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25" hasCustomPrompt="1"/>
          </p:nvPr>
        </p:nvSpPr>
        <p:spPr>
          <a:xfrm>
            <a:off x="466297" y="3994971"/>
            <a:ext cx="5230801" cy="91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grpSp>
        <p:nvGrpSpPr>
          <p:cNvPr id="109" name="Group 108"/>
          <p:cNvGrpSpPr/>
          <p:nvPr userDrawn="1"/>
        </p:nvGrpSpPr>
        <p:grpSpPr>
          <a:xfrm flipV="1">
            <a:off x="6464144" y="3846379"/>
            <a:ext cx="5234972" cy="247740"/>
            <a:chOff x="561088" y="5345975"/>
            <a:chExt cx="8179052" cy="170104"/>
          </a:xfrm>
        </p:grpSpPr>
        <p:sp>
          <p:nvSpPr>
            <p:cNvPr id="110" name="Rectangle 109"/>
            <p:cNvSpPr/>
            <p:nvPr/>
          </p:nvSpPr>
          <p:spPr>
            <a:xfrm flipV="1">
              <a:off x="561088" y="5345975"/>
              <a:ext cx="8163812" cy="17010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E45785"/>
                </a:buClr>
              </a:pPr>
              <a:endParaRPr lang="en-US" sz="31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563880" y="5516079"/>
              <a:ext cx="8176260" cy="0"/>
            </a:xfrm>
            <a:prstGeom prst="lin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6464992" y="5008871"/>
            <a:ext cx="5225218" cy="1425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999"/>
              </a:lnSpc>
              <a:spcBef>
                <a:spcPts val="0"/>
              </a:spcBef>
              <a:buNone/>
              <a:defRPr sz="2800"/>
            </a:lvl1pPr>
            <a:lvl2pPr marL="380853" indent="0">
              <a:buNone/>
              <a:defRPr sz="2700"/>
            </a:lvl2pPr>
            <a:lvl3pPr marL="761707" indent="0">
              <a:buNone/>
              <a:defRPr sz="2700"/>
            </a:lvl3pPr>
            <a:lvl4pPr marL="1066392" indent="0">
              <a:buNone/>
              <a:defRPr sz="2700"/>
            </a:lvl4pPr>
            <a:lvl5pPr marL="1371073" indent="0">
              <a:buNone/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ext Placeholder 48"/>
          <p:cNvSpPr>
            <a:spLocks noGrp="1"/>
          </p:cNvSpPr>
          <p:nvPr>
            <p:ph type="body" sz="quarter" idx="27" hasCustomPrompt="1"/>
          </p:nvPr>
        </p:nvSpPr>
        <p:spPr>
          <a:xfrm>
            <a:off x="6464518" y="3994971"/>
            <a:ext cx="5230801" cy="91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380853" indent="0">
              <a:buNone/>
              <a:defRPr/>
            </a:lvl2pPr>
            <a:lvl3pPr marL="761707" indent="0">
              <a:buNone/>
              <a:defRPr/>
            </a:lvl3pPr>
            <a:lvl4pPr marL="1066392" indent="0">
              <a:buNone/>
              <a:defRPr/>
            </a:lvl4pPr>
            <a:lvl5pPr marL="1371073" indent="0">
              <a:buNone/>
              <a:defRPr/>
            </a:lvl5pPr>
          </a:lstStyle>
          <a:p>
            <a:pPr lvl="0"/>
            <a:r>
              <a:rPr lang="en-US" dirty="0" smtClean="0"/>
              <a:t>Edit%</a:t>
            </a: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quarter" idx="28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"/>
            <a:ext cx="12188825" cy="686651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2" y="399185"/>
            <a:ext cx="1169942" cy="7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 bwMode="auto">
          <a:xfrm>
            <a:off x="0" y="2419917"/>
            <a:ext cx="12188825" cy="914400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extLst/>
        </p:spPr>
        <p:txBody>
          <a:bodyPr vert="horz" wrap="none" lIns="121856" tIns="60928" rIns="121856" bIns="6092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E45785"/>
              </a:buClr>
            </a:pPr>
            <a:r>
              <a:rPr lang="en-US" sz="6700" b="1" kern="0" spc="600" dirty="0" smtClean="0">
                <a:solidFill>
                  <a:srgbClr val="E45785"/>
                </a:solidFill>
                <a:latin typeface="Arial" panose="020B0604020202020204" pitchFamily="34" charset="0"/>
              </a:rPr>
              <a:t>THANK YOU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78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25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7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2703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8079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7" y="1525709"/>
            <a:ext cx="3345117" cy="776499"/>
          </a:xfrm>
          <a:prstGeom prst="rect">
            <a:avLst/>
          </a:prstGeom>
        </p:spPr>
        <p:txBody>
          <a:bodyPr lIns="91424" tIns="45713" rIns="91424" bIns="45713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9"/>
            <a:ext cx="3374116" cy="776499"/>
          </a:xfrm>
          <a:prstGeom prst="rect">
            <a:avLst/>
          </a:prstGeom>
        </p:spPr>
        <p:txBody>
          <a:bodyPr lIns="91424" tIns="45713" rIns="91424" bIns="45713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9"/>
            <a:ext cx="3402012" cy="776499"/>
          </a:xfrm>
          <a:prstGeom prst="rect">
            <a:avLst/>
          </a:prstGeom>
        </p:spPr>
        <p:txBody>
          <a:bodyPr lIns="91424" tIns="45713" rIns="91424" bIns="45713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7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8"/>
            <a:ext cx="3337560" cy="3601231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228563" indent="-228563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09" indent="-22856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900">
                <a:solidFill>
                  <a:schemeClr val="tx1"/>
                </a:solidFill>
              </a:defRPr>
            </a:lvl2pPr>
            <a:lvl3pPr marL="685688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861" algn="l"/>
              </a:tabLst>
              <a:defRPr sz="1600">
                <a:solidFill>
                  <a:schemeClr val="tx1"/>
                </a:solidFill>
              </a:defRPr>
            </a:lvl3pPr>
            <a:lvl4pPr marL="886819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5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8"/>
            <a:ext cx="3337560" cy="3601231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228563" indent="-228563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09" indent="-22856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900">
                <a:solidFill>
                  <a:schemeClr val="tx1"/>
                </a:solidFill>
              </a:defRPr>
            </a:lvl2pPr>
            <a:lvl3pPr marL="685688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861" algn="l"/>
              </a:tabLst>
              <a:defRPr sz="1600">
                <a:solidFill>
                  <a:schemeClr val="tx1"/>
                </a:solidFill>
              </a:defRPr>
            </a:lvl3pPr>
            <a:lvl4pPr marL="886819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5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8"/>
            <a:ext cx="3337560" cy="3601231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228563" indent="-228563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09" indent="-22856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900">
                <a:solidFill>
                  <a:schemeClr val="tx1"/>
                </a:solidFill>
              </a:defRPr>
            </a:lvl2pPr>
            <a:lvl3pPr marL="685688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861" algn="l"/>
              </a:tabLst>
              <a:defRPr sz="1600">
                <a:solidFill>
                  <a:schemeClr val="tx1"/>
                </a:solidFill>
              </a:defRPr>
            </a:lvl3pPr>
            <a:lvl4pPr marL="886819" indent="-15542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5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961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0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595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67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032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59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7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7806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4" y="460555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271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6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3463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6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12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00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4813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1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4199964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ct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353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478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9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7672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422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49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76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52" y="1639742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r>
                <a:rPr lang="en-US" sz="3200" dirty="0" smtClean="0">
                  <a:latin typeface="+mn-lt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90" cy="338328"/>
          </a:xfrm>
          <a:prstGeom prst="rect">
            <a:avLst/>
          </a:prstGeom>
          <a:noFill/>
        </p:spPr>
        <p:txBody>
          <a:bodyPr wrap="square" lIns="91424" tIns="45713" rIns="91424" bIns="45713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4" y="2011685"/>
            <a:ext cx="4563058" cy="2440001"/>
          </a:xfrm>
          <a:prstGeom prst="rect">
            <a:avLst/>
          </a:prstGeom>
        </p:spPr>
        <p:txBody>
          <a:bodyPr lIns="91424" tIns="45713" rIns="91424" bIns="45713" anchor="ctr">
            <a:noAutofit/>
          </a:bodyPr>
          <a:lstStyle>
            <a:lvl1pPr marL="152319" indent="-152319" algn="l" defTabSz="1218529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19" indent="-152319" algn="l" defTabSz="1218529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4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290" indent="-22429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10" indent="-228563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8371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9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8341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3032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67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266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4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"/>
            <a:ext cx="12188825" cy="6857928"/>
          </a:xfrm>
          <a:prstGeom prst="rect">
            <a:avLst/>
          </a:prstGeom>
        </p:spPr>
      </p:pic>
      <p:grpSp>
        <p:nvGrpSpPr>
          <p:cNvPr id="125" name="Group 124"/>
          <p:cNvGrpSpPr/>
          <p:nvPr userDrawn="1"/>
        </p:nvGrpSpPr>
        <p:grpSpPr>
          <a:xfrm>
            <a:off x="9145588" y="5899150"/>
            <a:ext cx="407988" cy="53975"/>
            <a:chOff x="9145588" y="5975350"/>
            <a:chExt cx="407988" cy="53975"/>
          </a:xfrm>
        </p:grpSpPr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9145588" y="5975350"/>
              <a:ext cx="26988" cy="52388"/>
            </a:xfrm>
            <a:custGeom>
              <a:avLst/>
              <a:gdLst>
                <a:gd name="T0" fmla="*/ 40 w 81"/>
                <a:gd name="T1" fmla="*/ 97 h 160"/>
                <a:gd name="T2" fmla="*/ 25 w 81"/>
                <a:gd name="T3" fmla="*/ 97 h 160"/>
                <a:gd name="T4" fmla="*/ 25 w 81"/>
                <a:gd name="T5" fmla="*/ 160 h 160"/>
                <a:gd name="T6" fmla="*/ 0 w 81"/>
                <a:gd name="T7" fmla="*/ 160 h 160"/>
                <a:gd name="T8" fmla="*/ 0 w 81"/>
                <a:gd name="T9" fmla="*/ 0 h 160"/>
                <a:gd name="T10" fmla="*/ 40 w 81"/>
                <a:gd name="T11" fmla="*/ 0 h 160"/>
                <a:gd name="T12" fmla="*/ 81 w 81"/>
                <a:gd name="T13" fmla="*/ 49 h 160"/>
                <a:gd name="T14" fmla="*/ 40 w 81"/>
                <a:gd name="T15" fmla="*/ 97 h 160"/>
                <a:gd name="T16" fmla="*/ 39 w 81"/>
                <a:gd name="T17" fmla="*/ 23 h 160"/>
                <a:gd name="T18" fmla="*/ 25 w 81"/>
                <a:gd name="T19" fmla="*/ 23 h 160"/>
                <a:gd name="T20" fmla="*/ 25 w 81"/>
                <a:gd name="T21" fmla="*/ 75 h 160"/>
                <a:gd name="T22" fmla="*/ 39 w 81"/>
                <a:gd name="T23" fmla="*/ 75 h 160"/>
                <a:gd name="T24" fmla="*/ 56 w 81"/>
                <a:gd name="T25" fmla="*/ 49 h 160"/>
                <a:gd name="T26" fmla="*/ 39 w 81"/>
                <a:gd name="T27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0">
                  <a:moveTo>
                    <a:pt x="40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9" y="0"/>
                    <a:pt x="81" y="16"/>
                    <a:pt x="81" y="49"/>
                  </a:cubicBezTo>
                  <a:cubicBezTo>
                    <a:pt x="81" y="82"/>
                    <a:pt x="69" y="97"/>
                    <a:pt x="40" y="97"/>
                  </a:cubicBezTo>
                  <a:close/>
                  <a:moveTo>
                    <a:pt x="39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2" y="75"/>
                    <a:pt x="56" y="65"/>
                    <a:pt x="56" y="49"/>
                  </a:cubicBezTo>
                  <a:cubicBezTo>
                    <a:pt x="56" y="33"/>
                    <a:pt x="52" y="23"/>
                    <a:pt x="39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9188451" y="5975350"/>
              <a:ext cx="26988" cy="53975"/>
            </a:xfrm>
            <a:custGeom>
              <a:avLst/>
              <a:gdLst>
                <a:gd name="T0" fmla="*/ 74 w 85"/>
                <a:gd name="T1" fmla="*/ 149 h 163"/>
                <a:gd name="T2" fmla="*/ 43 w 85"/>
                <a:gd name="T3" fmla="*/ 163 h 163"/>
                <a:gd name="T4" fmla="*/ 12 w 85"/>
                <a:gd name="T5" fmla="*/ 149 h 163"/>
                <a:gd name="T6" fmla="*/ 0 w 85"/>
                <a:gd name="T7" fmla="*/ 81 h 163"/>
                <a:gd name="T8" fmla="*/ 12 w 85"/>
                <a:gd name="T9" fmla="*/ 13 h 163"/>
                <a:gd name="T10" fmla="*/ 43 w 85"/>
                <a:gd name="T11" fmla="*/ 0 h 163"/>
                <a:gd name="T12" fmla="*/ 74 w 85"/>
                <a:gd name="T13" fmla="*/ 13 h 163"/>
                <a:gd name="T14" fmla="*/ 85 w 85"/>
                <a:gd name="T15" fmla="*/ 81 h 163"/>
                <a:gd name="T16" fmla="*/ 74 w 85"/>
                <a:gd name="T17" fmla="*/ 149 h 163"/>
                <a:gd name="T18" fmla="*/ 55 w 85"/>
                <a:gd name="T19" fmla="*/ 28 h 163"/>
                <a:gd name="T20" fmla="*/ 43 w 85"/>
                <a:gd name="T21" fmla="*/ 22 h 163"/>
                <a:gd name="T22" fmla="*/ 31 w 85"/>
                <a:gd name="T23" fmla="*/ 28 h 163"/>
                <a:gd name="T24" fmla="*/ 25 w 85"/>
                <a:gd name="T25" fmla="*/ 81 h 163"/>
                <a:gd name="T26" fmla="*/ 31 w 85"/>
                <a:gd name="T27" fmla="*/ 134 h 163"/>
                <a:gd name="T28" fmla="*/ 43 w 85"/>
                <a:gd name="T29" fmla="*/ 140 h 163"/>
                <a:gd name="T30" fmla="*/ 55 w 85"/>
                <a:gd name="T31" fmla="*/ 134 h 163"/>
                <a:gd name="T32" fmla="*/ 60 w 85"/>
                <a:gd name="T33" fmla="*/ 81 h 163"/>
                <a:gd name="T34" fmla="*/ 55 w 85"/>
                <a:gd name="T35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63">
                  <a:moveTo>
                    <a:pt x="74" y="149"/>
                  </a:moveTo>
                  <a:cubicBezTo>
                    <a:pt x="67" y="157"/>
                    <a:pt x="58" y="163"/>
                    <a:pt x="43" y="163"/>
                  </a:cubicBezTo>
                  <a:cubicBezTo>
                    <a:pt x="28" y="163"/>
                    <a:pt x="18" y="157"/>
                    <a:pt x="12" y="149"/>
                  </a:cubicBezTo>
                  <a:cubicBezTo>
                    <a:pt x="1" y="136"/>
                    <a:pt x="0" y="119"/>
                    <a:pt x="0" y="81"/>
                  </a:cubicBezTo>
                  <a:cubicBezTo>
                    <a:pt x="0" y="43"/>
                    <a:pt x="1" y="26"/>
                    <a:pt x="12" y="13"/>
                  </a:cubicBezTo>
                  <a:cubicBezTo>
                    <a:pt x="18" y="5"/>
                    <a:pt x="28" y="0"/>
                    <a:pt x="43" y="0"/>
                  </a:cubicBezTo>
                  <a:cubicBezTo>
                    <a:pt x="58" y="0"/>
                    <a:pt x="67" y="5"/>
                    <a:pt x="74" y="13"/>
                  </a:cubicBezTo>
                  <a:cubicBezTo>
                    <a:pt x="84" y="26"/>
                    <a:pt x="85" y="43"/>
                    <a:pt x="85" y="81"/>
                  </a:cubicBezTo>
                  <a:cubicBezTo>
                    <a:pt x="85" y="119"/>
                    <a:pt x="84" y="137"/>
                    <a:pt x="74" y="149"/>
                  </a:cubicBezTo>
                  <a:close/>
                  <a:moveTo>
                    <a:pt x="55" y="28"/>
                  </a:moveTo>
                  <a:cubicBezTo>
                    <a:pt x="53" y="25"/>
                    <a:pt x="49" y="22"/>
                    <a:pt x="43" y="22"/>
                  </a:cubicBezTo>
                  <a:cubicBezTo>
                    <a:pt x="37" y="22"/>
                    <a:pt x="33" y="25"/>
                    <a:pt x="31" y="28"/>
                  </a:cubicBezTo>
                  <a:cubicBezTo>
                    <a:pt x="26" y="36"/>
                    <a:pt x="25" y="52"/>
                    <a:pt x="25" y="81"/>
                  </a:cubicBezTo>
                  <a:cubicBezTo>
                    <a:pt x="25" y="110"/>
                    <a:pt x="26" y="126"/>
                    <a:pt x="31" y="134"/>
                  </a:cubicBezTo>
                  <a:cubicBezTo>
                    <a:pt x="33" y="138"/>
                    <a:pt x="37" y="140"/>
                    <a:pt x="43" y="140"/>
                  </a:cubicBezTo>
                  <a:cubicBezTo>
                    <a:pt x="49" y="140"/>
                    <a:pt x="53" y="138"/>
                    <a:pt x="55" y="134"/>
                  </a:cubicBezTo>
                  <a:cubicBezTo>
                    <a:pt x="60" y="126"/>
                    <a:pt x="60" y="110"/>
                    <a:pt x="60" y="81"/>
                  </a:cubicBezTo>
                  <a:cubicBezTo>
                    <a:pt x="60" y="52"/>
                    <a:pt x="60" y="36"/>
                    <a:pt x="55" y="2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8" name="Freeform 43"/>
            <p:cNvSpPr>
              <a:spLocks/>
            </p:cNvSpPr>
            <p:nvPr userDrawn="1"/>
          </p:nvSpPr>
          <p:spPr bwMode="auto">
            <a:xfrm>
              <a:off x="9228138" y="5975350"/>
              <a:ext cx="52388" cy="52388"/>
            </a:xfrm>
            <a:custGeom>
              <a:avLst/>
              <a:gdLst>
                <a:gd name="T0" fmla="*/ 27 w 33"/>
                <a:gd name="T1" fmla="*/ 33 h 33"/>
                <a:gd name="T2" fmla="*/ 21 w 33"/>
                <a:gd name="T3" fmla="*/ 33 h 33"/>
                <a:gd name="T4" fmla="*/ 17 w 33"/>
                <a:gd name="T5" fmla="*/ 8 h 33"/>
                <a:gd name="T6" fmla="*/ 12 w 33"/>
                <a:gd name="T7" fmla="*/ 33 h 33"/>
                <a:gd name="T8" fmla="*/ 7 w 33"/>
                <a:gd name="T9" fmla="*/ 33 h 33"/>
                <a:gd name="T10" fmla="*/ 0 w 33"/>
                <a:gd name="T11" fmla="*/ 0 h 33"/>
                <a:gd name="T12" fmla="*/ 6 w 33"/>
                <a:gd name="T13" fmla="*/ 0 h 33"/>
                <a:gd name="T14" fmla="*/ 9 w 33"/>
                <a:gd name="T15" fmla="*/ 25 h 33"/>
                <a:gd name="T16" fmla="*/ 14 w 33"/>
                <a:gd name="T17" fmla="*/ 0 h 33"/>
                <a:gd name="T18" fmla="*/ 19 w 33"/>
                <a:gd name="T19" fmla="*/ 0 h 33"/>
                <a:gd name="T20" fmla="*/ 24 w 33"/>
                <a:gd name="T21" fmla="*/ 25 h 33"/>
                <a:gd name="T22" fmla="*/ 27 w 33"/>
                <a:gd name="T23" fmla="*/ 0 h 33"/>
                <a:gd name="T24" fmla="*/ 33 w 33"/>
                <a:gd name="T25" fmla="*/ 0 h 33"/>
                <a:gd name="T26" fmla="*/ 27 w 33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lnTo>
                    <a:pt x="21" y="33"/>
                  </a:lnTo>
                  <a:lnTo>
                    <a:pt x="17" y="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929640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0" name="Freeform 45"/>
            <p:cNvSpPr>
              <a:spLocks noEditPoints="1"/>
            </p:cNvSpPr>
            <p:nvPr userDrawn="1"/>
          </p:nvSpPr>
          <p:spPr bwMode="auto">
            <a:xfrm>
              <a:off x="9334501" y="5975350"/>
              <a:ext cx="26988" cy="52388"/>
            </a:xfrm>
            <a:custGeom>
              <a:avLst/>
              <a:gdLst>
                <a:gd name="T0" fmla="*/ 60 w 87"/>
                <a:gd name="T1" fmla="*/ 160 h 160"/>
                <a:gd name="T2" fmla="*/ 40 w 87"/>
                <a:gd name="T3" fmla="*/ 95 h 160"/>
                <a:gd name="T4" fmla="*/ 25 w 87"/>
                <a:gd name="T5" fmla="*/ 95 h 160"/>
                <a:gd name="T6" fmla="*/ 25 w 87"/>
                <a:gd name="T7" fmla="*/ 160 h 160"/>
                <a:gd name="T8" fmla="*/ 0 w 87"/>
                <a:gd name="T9" fmla="*/ 160 h 160"/>
                <a:gd name="T10" fmla="*/ 0 w 87"/>
                <a:gd name="T11" fmla="*/ 0 h 160"/>
                <a:gd name="T12" fmla="*/ 41 w 87"/>
                <a:gd name="T13" fmla="*/ 0 h 160"/>
                <a:gd name="T14" fmla="*/ 81 w 87"/>
                <a:gd name="T15" fmla="*/ 48 h 160"/>
                <a:gd name="T16" fmla="*/ 63 w 87"/>
                <a:gd name="T17" fmla="*/ 89 h 160"/>
                <a:gd name="T18" fmla="*/ 87 w 87"/>
                <a:gd name="T19" fmla="*/ 160 h 160"/>
                <a:gd name="T20" fmla="*/ 60 w 87"/>
                <a:gd name="T21" fmla="*/ 160 h 160"/>
                <a:gd name="T22" fmla="*/ 41 w 87"/>
                <a:gd name="T23" fmla="*/ 23 h 160"/>
                <a:gd name="T24" fmla="*/ 25 w 87"/>
                <a:gd name="T25" fmla="*/ 23 h 160"/>
                <a:gd name="T26" fmla="*/ 25 w 87"/>
                <a:gd name="T27" fmla="*/ 72 h 160"/>
                <a:gd name="T28" fmla="*/ 41 w 87"/>
                <a:gd name="T29" fmla="*/ 72 h 160"/>
                <a:gd name="T30" fmla="*/ 56 w 87"/>
                <a:gd name="T31" fmla="*/ 48 h 160"/>
                <a:gd name="T32" fmla="*/ 41 w 87"/>
                <a:gd name="T33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60">
                  <a:moveTo>
                    <a:pt x="60" y="160"/>
                  </a:moveTo>
                  <a:cubicBezTo>
                    <a:pt x="40" y="95"/>
                    <a:pt x="40" y="95"/>
                    <a:pt x="40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0" y="0"/>
                    <a:pt x="81" y="15"/>
                    <a:pt x="81" y="48"/>
                  </a:cubicBezTo>
                  <a:cubicBezTo>
                    <a:pt x="81" y="67"/>
                    <a:pt x="77" y="81"/>
                    <a:pt x="63" y="89"/>
                  </a:cubicBezTo>
                  <a:cubicBezTo>
                    <a:pt x="87" y="160"/>
                    <a:pt x="87" y="160"/>
                    <a:pt x="87" y="160"/>
                  </a:cubicBezTo>
                  <a:lnTo>
                    <a:pt x="60" y="160"/>
                  </a:lnTo>
                  <a:close/>
                  <a:moveTo>
                    <a:pt x="41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54" y="72"/>
                    <a:pt x="56" y="61"/>
                    <a:pt x="56" y="48"/>
                  </a:cubicBezTo>
                  <a:cubicBezTo>
                    <a:pt x="56" y="34"/>
                    <a:pt x="54" y="23"/>
                    <a:pt x="41" y="23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1" name="Freeform 46"/>
            <p:cNvSpPr>
              <a:spLocks/>
            </p:cNvSpPr>
            <p:nvPr userDrawn="1"/>
          </p:nvSpPr>
          <p:spPr bwMode="auto">
            <a:xfrm>
              <a:off x="9378951" y="5975350"/>
              <a:ext cx="20638" cy="52388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0 h 33"/>
                <a:gd name="T4" fmla="*/ 13 w 13"/>
                <a:gd name="T5" fmla="*/ 0 h 33"/>
                <a:gd name="T6" fmla="*/ 13 w 13"/>
                <a:gd name="T7" fmla="*/ 5 h 33"/>
                <a:gd name="T8" fmla="*/ 5 w 13"/>
                <a:gd name="T9" fmla="*/ 5 h 33"/>
                <a:gd name="T10" fmla="*/ 5 w 13"/>
                <a:gd name="T11" fmla="*/ 14 h 33"/>
                <a:gd name="T12" fmla="*/ 12 w 13"/>
                <a:gd name="T13" fmla="*/ 14 h 33"/>
                <a:gd name="T14" fmla="*/ 12 w 13"/>
                <a:gd name="T15" fmla="*/ 19 h 33"/>
                <a:gd name="T16" fmla="*/ 5 w 13"/>
                <a:gd name="T17" fmla="*/ 19 h 33"/>
                <a:gd name="T18" fmla="*/ 5 w 13"/>
                <a:gd name="T19" fmla="*/ 29 h 33"/>
                <a:gd name="T20" fmla="*/ 13 w 13"/>
                <a:gd name="T21" fmla="*/ 29 h 33"/>
                <a:gd name="T22" fmla="*/ 13 w 13"/>
                <a:gd name="T23" fmla="*/ 33 h 33"/>
                <a:gd name="T24" fmla="*/ 0 w 13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2" name="Freeform 47"/>
            <p:cNvSpPr>
              <a:spLocks noEditPoints="1"/>
            </p:cNvSpPr>
            <p:nvPr userDrawn="1"/>
          </p:nvSpPr>
          <p:spPr bwMode="auto">
            <a:xfrm>
              <a:off x="9417051" y="5975350"/>
              <a:ext cx="26988" cy="52388"/>
            </a:xfrm>
            <a:custGeom>
              <a:avLst/>
              <a:gdLst>
                <a:gd name="T0" fmla="*/ 72 w 83"/>
                <a:gd name="T1" fmla="*/ 147 h 160"/>
                <a:gd name="T2" fmla="*/ 41 w 83"/>
                <a:gd name="T3" fmla="*/ 160 h 160"/>
                <a:gd name="T4" fmla="*/ 0 w 83"/>
                <a:gd name="T5" fmla="*/ 160 h 160"/>
                <a:gd name="T6" fmla="*/ 0 w 83"/>
                <a:gd name="T7" fmla="*/ 0 h 160"/>
                <a:gd name="T8" fmla="*/ 41 w 83"/>
                <a:gd name="T9" fmla="*/ 0 h 160"/>
                <a:gd name="T10" fmla="*/ 72 w 83"/>
                <a:gd name="T11" fmla="*/ 14 h 160"/>
                <a:gd name="T12" fmla="*/ 83 w 83"/>
                <a:gd name="T13" fmla="*/ 80 h 160"/>
                <a:gd name="T14" fmla="*/ 72 w 83"/>
                <a:gd name="T15" fmla="*/ 147 h 160"/>
                <a:gd name="T16" fmla="*/ 53 w 83"/>
                <a:gd name="T17" fmla="*/ 30 h 160"/>
                <a:gd name="T18" fmla="*/ 40 w 83"/>
                <a:gd name="T19" fmla="*/ 23 h 160"/>
                <a:gd name="T20" fmla="*/ 25 w 83"/>
                <a:gd name="T21" fmla="*/ 23 h 160"/>
                <a:gd name="T22" fmla="*/ 25 w 83"/>
                <a:gd name="T23" fmla="*/ 137 h 160"/>
                <a:gd name="T24" fmla="*/ 40 w 83"/>
                <a:gd name="T25" fmla="*/ 137 h 160"/>
                <a:gd name="T26" fmla="*/ 53 w 83"/>
                <a:gd name="T27" fmla="*/ 131 h 160"/>
                <a:gd name="T28" fmla="*/ 58 w 83"/>
                <a:gd name="T29" fmla="*/ 80 h 160"/>
                <a:gd name="T30" fmla="*/ 53 w 83"/>
                <a:gd name="T3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160">
                  <a:moveTo>
                    <a:pt x="72" y="147"/>
                  </a:moveTo>
                  <a:cubicBezTo>
                    <a:pt x="65" y="154"/>
                    <a:pt x="56" y="160"/>
                    <a:pt x="41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65" y="6"/>
                    <a:pt x="72" y="14"/>
                  </a:cubicBezTo>
                  <a:cubicBezTo>
                    <a:pt x="82" y="26"/>
                    <a:pt x="83" y="43"/>
                    <a:pt x="83" y="80"/>
                  </a:cubicBezTo>
                  <a:cubicBezTo>
                    <a:pt x="83" y="117"/>
                    <a:pt x="82" y="135"/>
                    <a:pt x="72" y="147"/>
                  </a:cubicBezTo>
                  <a:close/>
                  <a:moveTo>
                    <a:pt x="53" y="30"/>
                  </a:moveTo>
                  <a:cubicBezTo>
                    <a:pt x="50" y="26"/>
                    <a:pt x="46" y="23"/>
                    <a:pt x="40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6" y="137"/>
                    <a:pt x="50" y="135"/>
                    <a:pt x="53" y="131"/>
                  </a:cubicBezTo>
                  <a:cubicBezTo>
                    <a:pt x="58" y="123"/>
                    <a:pt x="58" y="108"/>
                    <a:pt x="58" y="80"/>
                  </a:cubicBezTo>
                  <a:cubicBezTo>
                    <a:pt x="58" y="52"/>
                    <a:pt x="58" y="37"/>
                    <a:pt x="53" y="30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9485313" y="5975350"/>
              <a:ext cx="26988" cy="52388"/>
            </a:xfrm>
            <a:custGeom>
              <a:avLst/>
              <a:gdLst>
                <a:gd name="T0" fmla="*/ 71 w 82"/>
                <a:gd name="T1" fmla="*/ 150 h 160"/>
                <a:gd name="T2" fmla="*/ 40 w 82"/>
                <a:gd name="T3" fmla="*/ 160 h 160"/>
                <a:gd name="T4" fmla="*/ 0 w 82"/>
                <a:gd name="T5" fmla="*/ 160 h 160"/>
                <a:gd name="T6" fmla="*/ 0 w 82"/>
                <a:gd name="T7" fmla="*/ 0 h 160"/>
                <a:gd name="T8" fmla="*/ 40 w 82"/>
                <a:gd name="T9" fmla="*/ 0 h 160"/>
                <a:gd name="T10" fmla="*/ 71 w 82"/>
                <a:gd name="T11" fmla="*/ 10 h 160"/>
                <a:gd name="T12" fmla="*/ 81 w 82"/>
                <a:gd name="T13" fmla="*/ 43 h 160"/>
                <a:gd name="T14" fmla="*/ 72 w 82"/>
                <a:gd name="T15" fmla="*/ 71 h 160"/>
                <a:gd name="T16" fmla="*/ 64 w 82"/>
                <a:gd name="T17" fmla="*/ 76 h 160"/>
                <a:gd name="T18" fmla="*/ 72 w 82"/>
                <a:gd name="T19" fmla="*/ 82 h 160"/>
                <a:gd name="T20" fmla="*/ 82 w 82"/>
                <a:gd name="T21" fmla="*/ 114 h 160"/>
                <a:gd name="T22" fmla="*/ 71 w 82"/>
                <a:gd name="T23" fmla="*/ 150 h 160"/>
                <a:gd name="T24" fmla="*/ 38 w 82"/>
                <a:gd name="T25" fmla="*/ 23 h 160"/>
                <a:gd name="T26" fmla="*/ 25 w 82"/>
                <a:gd name="T27" fmla="*/ 23 h 160"/>
                <a:gd name="T28" fmla="*/ 25 w 82"/>
                <a:gd name="T29" fmla="*/ 66 h 160"/>
                <a:gd name="T30" fmla="*/ 38 w 82"/>
                <a:gd name="T31" fmla="*/ 66 h 160"/>
                <a:gd name="T32" fmla="*/ 56 w 82"/>
                <a:gd name="T33" fmla="*/ 45 h 160"/>
                <a:gd name="T34" fmla="*/ 38 w 82"/>
                <a:gd name="T35" fmla="*/ 23 h 160"/>
                <a:gd name="T36" fmla="*/ 37 w 82"/>
                <a:gd name="T37" fmla="*/ 88 h 160"/>
                <a:gd name="T38" fmla="*/ 25 w 82"/>
                <a:gd name="T39" fmla="*/ 88 h 160"/>
                <a:gd name="T40" fmla="*/ 25 w 82"/>
                <a:gd name="T41" fmla="*/ 137 h 160"/>
                <a:gd name="T42" fmla="*/ 37 w 82"/>
                <a:gd name="T43" fmla="*/ 137 h 160"/>
                <a:gd name="T44" fmla="*/ 56 w 82"/>
                <a:gd name="T45" fmla="*/ 112 h 160"/>
                <a:gd name="T46" fmla="*/ 37 w 82"/>
                <a:gd name="T47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60">
                  <a:moveTo>
                    <a:pt x="71" y="150"/>
                  </a:moveTo>
                  <a:cubicBezTo>
                    <a:pt x="65" y="157"/>
                    <a:pt x="55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65" y="4"/>
                    <a:pt x="71" y="10"/>
                  </a:cubicBezTo>
                  <a:cubicBezTo>
                    <a:pt x="78" y="18"/>
                    <a:pt x="81" y="26"/>
                    <a:pt x="81" y="43"/>
                  </a:cubicBezTo>
                  <a:cubicBezTo>
                    <a:pt x="81" y="54"/>
                    <a:pt x="79" y="63"/>
                    <a:pt x="72" y="71"/>
                  </a:cubicBezTo>
                  <a:cubicBezTo>
                    <a:pt x="70" y="73"/>
                    <a:pt x="67" y="75"/>
                    <a:pt x="64" y="76"/>
                  </a:cubicBezTo>
                  <a:cubicBezTo>
                    <a:pt x="67" y="78"/>
                    <a:pt x="70" y="80"/>
                    <a:pt x="72" y="82"/>
                  </a:cubicBezTo>
                  <a:cubicBezTo>
                    <a:pt x="80" y="90"/>
                    <a:pt x="82" y="99"/>
                    <a:pt x="82" y="114"/>
                  </a:cubicBezTo>
                  <a:cubicBezTo>
                    <a:pt x="82" y="133"/>
                    <a:pt x="79" y="142"/>
                    <a:pt x="71" y="150"/>
                  </a:cubicBezTo>
                  <a:close/>
                  <a:moveTo>
                    <a:pt x="38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51" y="66"/>
                    <a:pt x="56" y="60"/>
                    <a:pt x="56" y="45"/>
                  </a:cubicBezTo>
                  <a:cubicBezTo>
                    <a:pt x="56" y="29"/>
                    <a:pt x="51" y="23"/>
                    <a:pt x="38" y="23"/>
                  </a:cubicBezTo>
                  <a:close/>
                  <a:moveTo>
                    <a:pt x="37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51" y="137"/>
                    <a:pt x="56" y="131"/>
                    <a:pt x="56" y="112"/>
                  </a:cubicBezTo>
                  <a:cubicBezTo>
                    <a:pt x="56" y="95"/>
                    <a:pt x="51" y="88"/>
                    <a:pt x="37" y="88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9525001" y="5975350"/>
              <a:ext cx="28575" cy="52388"/>
            </a:xfrm>
            <a:custGeom>
              <a:avLst/>
              <a:gdLst>
                <a:gd name="T0" fmla="*/ 12 w 18"/>
                <a:gd name="T1" fmla="*/ 20 h 33"/>
                <a:gd name="T2" fmla="*/ 12 w 18"/>
                <a:gd name="T3" fmla="*/ 33 h 33"/>
                <a:gd name="T4" fmla="*/ 7 w 18"/>
                <a:gd name="T5" fmla="*/ 33 h 33"/>
                <a:gd name="T6" fmla="*/ 7 w 18"/>
                <a:gd name="T7" fmla="*/ 20 h 33"/>
                <a:gd name="T8" fmla="*/ 0 w 18"/>
                <a:gd name="T9" fmla="*/ 0 h 33"/>
                <a:gd name="T10" fmla="*/ 6 w 18"/>
                <a:gd name="T11" fmla="*/ 0 h 33"/>
                <a:gd name="T12" fmla="*/ 9 w 18"/>
                <a:gd name="T13" fmla="*/ 14 h 33"/>
                <a:gd name="T14" fmla="*/ 13 w 18"/>
                <a:gd name="T15" fmla="*/ 0 h 33"/>
                <a:gd name="T16" fmla="*/ 18 w 18"/>
                <a:gd name="T17" fmla="*/ 0 h 33"/>
                <a:gd name="T18" fmla="*/ 12 w 18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3">
                  <a:moveTo>
                    <a:pt x="12" y="20"/>
                  </a:moveTo>
                  <a:lnTo>
                    <a:pt x="12" y="33"/>
                  </a:lnTo>
                  <a:lnTo>
                    <a:pt x="7" y="33"/>
                  </a:lnTo>
                  <a:lnTo>
                    <a:pt x="7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4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72183E"/>
                </a:buClr>
              </a:pPr>
              <a:endParaRPr lang="en-US">
                <a:solidFill>
                  <a:srgbClr val="4D4D4F"/>
                </a:solidFill>
              </a:endParaRPr>
            </a:p>
          </p:txBody>
        </p:sp>
      </p:grpSp>
      <p:pic>
        <p:nvPicPr>
          <p:cNvPr id="155" name="Picture 68" descr="C:\WORK IN PROGRESS\PPT template\Infinity PPT\CheckPoint_Infinity_Logo_cropp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87" y="5875437"/>
            <a:ext cx="316623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_copyright"/>
          <p:cNvSpPr txBox="1">
            <a:spLocks/>
          </p:cNvSpPr>
          <p:nvPr userDrawn="1"/>
        </p:nvSpPr>
        <p:spPr>
          <a:xfrm>
            <a:off x="349590" y="6525768"/>
            <a:ext cx="3680903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3" name="Date" hidden="1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5693" y="5114995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</p:txBody>
      </p:sp>
      <p:sp>
        <p:nvSpPr>
          <p:cNvPr id="15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073" y="3229665"/>
            <a:ext cx="5804989" cy="96884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0" baseline="0">
                <a:solidFill>
                  <a:schemeClr val="bg1"/>
                </a:solidFill>
                <a:latin typeface="+mj-lt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7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78073" y="2158451"/>
            <a:ext cx="5804989" cy="107121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ClrTx/>
              <a:buSzTx/>
            </a:pPr>
            <a:r>
              <a:rPr lang="en-US" kern="0" dirty="0" smtClean="0"/>
              <a:t>PRESENTATION TITLE</a:t>
            </a:r>
          </a:p>
        </p:txBody>
      </p:sp>
      <p:sp>
        <p:nvSpPr>
          <p:cNvPr id="91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2957904" y="652576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6" name="Check Point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1" y="239941"/>
            <a:ext cx="1737360" cy="10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63671" y="5076024"/>
            <a:ext cx="3526771" cy="1432257"/>
            <a:chOff x="7263671" y="5076024"/>
            <a:chExt cx="3526771" cy="1432257"/>
          </a:xfrm>
        </p:grpSpPr>
        <p:grpSp>
          <p:nvGrpSpPr>
            <p:cNvPr id="94" name="Group 7"/>
            <p:cNvGrpSpPr>
              <a:grpSpLocks noChangeAspect="1"/>
            </p:cNvGrpSpPr>
            <p:nvPr userDrawn="1"/>
          </p:nvGrpSpPr>
          <p:grpSpPr bwMode="auto">
            <a:xfrm>
              <a:off x="7263671" y="6436843"/>
              <a:ext cx="2651125" cy="71438"/>
              <a:chOff x="4420" y="3962"/>
              <a:chExt cx="1670" cy="45"/>
            </a:xfrm>
          </p:grpSpPr>
          <p:sp>
            <p:nvSpPr>
              <p:cNvPr id="95" name="AutoShape 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420" y="3962"/>
                <a:ext cx="1670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 userDrawn="1"/>
            </p:nvSpPr>
            <p:spPr bwMode="auto">
              <a:xfrm>
                <a:off x="4420" y="3962"/>
                <a:ext cx="32" cy="44"/>
              </a:xfrm>
              <a:custGeom>
                <a:avLst/>
                <a:gdLst>
                  <a:gd name="T0" fmla="*/ 13 w 25"/>
                  <a:gd name="T1" fmla="*/ 35 h 35"/>
                  <a:gd name="T2" fmla="*/ 3 w 25"/>
                  <a:gd name="T3" fmla="*/ 31 h 35"/>
                  <a:gd name="T4" fmla="*/ 0 w 25"/>
                  <a:gd name="T5" fmla="*/ 17 h 35"/>
                  <a:gd name="T6" fmla="*/ 3 w 25"/>
                  <a:gd name="T7" fmla="*/ 3 h 35"/>
                  <a:gd name="T8" fmla="*/ 13 w 25"/>
                  <a:gd name="T9" fmla="*/ 0 h 35"/>
                  <a:gd name="T10" fmla="*/ 25 w 25"/>
                  <a:gd name="T11" fmla="*/ 11 h 35"/>
                  <a:gd name="T12" fmla="*/ 19 w 25"/>
                  <a:gd name="T13" fmla="*/ 11 h 35"/>
                  <a:gd name="T14" fmla="*/ 13 w 25"/>
                  <a:gd name="T15" fmla="*/ 6 h 35"/>
                  <a:gd name="T16" fmla="*/ 8 w 25"/>
                  <a:gd name="T17" fmla="*/ 7 h 35"/>
                  <a:gd name="T18" fmla="*/ 7 w 25"/>
                  <a:gd name="T19" fmla="*/ 17 h 35"/>
                  <a:gd name="T20" fmla="*/ 8 w 25"/>
                  <a:gd name="T21" fmla="*/ 27 h 35"/>
                  <a:gd name="T22" fmla="*/ 13 w 25"/>
                  <a:gd name="T23" fmla="*/ 29 h 35"/>
                  <a:gd name="T24" fmla="*/ 19 w 25"/>
                  <a:gd name="T25" fmla="*/ 24 h 35"/>
                  <a:gd name="T26" fmla="*/ 25 w 25"/>
                  <a:gd name="T27" fmla="*/ 24 h 35"/>
                  <a:gd name="T28" fmla="*/ 13 w 25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13" y="35"/>
                    </a:move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9" y="0"/>
                      <a:pt x="24" y="3"/>
                      <a:pt x="25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8"/>
                      <a:pt x="16" y="6"/>
                      <a:pt x="13" y="6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6" y="29"/>
                      <a:pt x="18" y="27"/>
                      <a:pt x="19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31"/>
                      <a:pt x="19" y="35"/>
                      <a:pt x="13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 userDrawn="1"/>
            </p:nvSpPr>
            <p:spPr bwMode="auto">
              <a:xfrm>
                <a:off x="4472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8" name="Freeform 10"/>
              <p:cNvSpPr>
                <a:spLocks noEditPoints="1"/>
              </p:cNvSpPr>
              <p:nvPr userDrawn="1"/>
            </p:nvSpPr>
            <p:spPr bwMode="auto">
              <a:xfrm>
                <a:off x="4519" y="3962"/>
                <a:ext cx="32" cy="44"/>
              </a:xfrm>
              <a:custGeom>
                <a:avLst/>
                <a:gdLst>
                  <a:gd name="T0" fmla="*/ 22 w 25"/>
                  <a:gd name="T1" fmla="*/ 31 h 35"/>
                  <a:gd name="T2" fmla="*/ 13 w 25"/>
                  <a:gd name="T3" fmla="*/ 35 h 35"/>
                  <a:gd name="T4" fmla="*/ 3 w 25"/>
                  <a:gd name="T5" fmla="*/ 31 h 35"/>
                  <a:gd name="T6" fmla="*/ 0 w 25"/>
                  <a:gd name="T7" fmla="*/ 17 h 35"/>
                  <a:gd name="T8" fmla="*/ 3 w 25"/>
                  <a:gd name="T9" fmla="*/ 3 h 35"/>
                  <a:gd name="T10" fmla="*/ 13 w 25"/>
                  <a:gd name="T11" fmla="*/ 0 h 35"/>
                  <a:gd name="T12" fmla="*/ 22 w 25"/>
                  <a:gd name="T13" fmla="*/ 3 h 35"/>
                  <a:gd name="T14" fmla="*/ 25 w 25"/>
                  <a:gd name="T15" fmla="*/ 17 h 35"/>
                  <a:gd name="T16" fmla="*/ 22 w 25"/>
                  <a:gd name="T17" fmla="*/ 31 h 35"/>
                  <a:gd name="T18" fmla="*/ 17 w 25"/>
                  <a:gd name="T19" fmla="*/ 8 h 35"/>
                  <a:gd name="T20" fmla="*/ 13 w 25"/>
                  <a:gd name="T21" fmla="*/ 6 h 35"/>
                  <a:gd name="T22" fmla="*/ 8 w 25"/>
                  <a:gd name="T23" fmla="*/ 8 h 35"/>
                  <a:gd name="T24" fmla="*/ 7 w 25"/>
                  <a:gd name="T25" fmla="*/ 17 h 35"/>
                  <a:gd name="T26" fmla="*/ 8 w 25"/>
                  <a:gd name="T27" fmla="*/ 27 h 35"/>
                  <a:gd name="T28" fmla="*/ 13 w 25"/>
                  <a:gd name="T29" fmla="*/ 29 h 35"/>
                  <a:gd name="T30" fmla="*/ 17 w 25"/>
                  <a:gd name="T31" fmla="*/ 27 h 35"/>
                  <a:gd name="T32" fmla="*/ 19 w 25"/>
                  <a:gd name="T33" fmla="*/ 17 h 35"/>
                  <a:gd name="T34" fmla="*/ 17 w 25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3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3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5" y="7"/>
                      <a:pt x="25" y="11"/>
                      <a:pt x="25" y="17"/>
                    </a:cubicBezTo>
                    <a:cubicBezTo>
                      <a:pt x="25" y="24"/>
                      <a:pt x="25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4" y="6"/>
                      <a:pt x="13" y="6"/>
                    </a:cubicBezTo>
                    <a:cubicBezTo>
                      <a:pt x="11" y="6"/>
                      <a:pt x="9" y="6"/>
                      <a:pt x="8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8" y="27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4" y="29"/>
                      <a:pt x="16" y="28"/>
                      <a:pt x="17" y="27"/>
                    </a:cubicBezTo>
                    <a:cubicBezTo>
                      <a:pt x="18" y="26"/>
                      <a:pt x="19" y="24"/>
                      <a:pt x="19" y="17"/>
                    </a:cubicBezTo>
                    <a:cubicBezTo>
                      <a:pt x="19" y="11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 userDrawn="1"/>
            </p:nvSpPr>
            <p:spPr bwMode="auto">
              <a:xfrm>
                <a:off x="4572" y="3962"/>
                <a:ext cx="32" cy="44"/>
              </a:xfrm>
              <a:custGeom>
                <a:avLst/>
                <a:gdLst>
                  <a:gd name="T0" fmla="*/ 12 w 25"/>
                  <a:gd name="T1" fmla="*/ 35 h 35"/>
                  <a:gd name="T2" fmla="*/ 0 w 25"/>
                  <a:gd name="T3" fmla="*/ 23 h 35"/>
                  <a:gd name="T4" fmla="*/ 0 w 25"/>
                  <a:gd name="T5" fmla="*/ 0 h 35"/>
                  <a:gd name="T6" fmla="*/ 6 w 25"/>
                  <a:gd name="T7" fmla="*/ 0 h 35"/>
                  <a:gd name="T8" fmla="*/ 6 w 25"/>
                  <a:gd name="T9" fmla="*/ 23 h 35"/>
                  <a:gd name="T10" fmla="*/ 12 w 25"/>
                  <a:gd name="T11" fmla="*/ 29 h 35"/>
                  <a:gd name="T12" fmla="*/ 18 w 25"/>
                  <a:gd name="T13" fmla="*/ 23 h 35"/>
                  <a:gd name="T14" fmla="*/ 18 w 25"/>
                  <a:gd name="T15" fmla="*/ 0 h 35"/>
                  <a:gd name="T16" fmla="*/ 25 w 25"/>
                  <a:gd name="T17" fmla="*/ 0 h 35"/>
                  <a:gd name="T18" fmla="*/ 25 w 25"/>
                  <a:gd name="T19" fmla="*/ 23 h 35"/>
                  <a:gd name="T20" fmla="*/ 12 w 2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9" y="29"/>
                      <a:pt x="12" y="29"/>
                    </a:cubicBezTo>
                    <a:cubicBezTo>
                      <a:pt x="16" y="29"/>
                      <a:pt x="18" y="27"/>
                      <a:pt x="18" y="2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30"/>
                      <a:pt x="19" y="35"/>
                      <a:pt x="12" y="35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 userDrawn="1"/>
            </p:nvSpPr>
            <p:spPr bwMode="auto">
              <a:xfrm>
                <a:off x="4625" y="3962"/>
                <a:ext cx="33" cy="44"/>
              </a:xfrm>
              <a:custGeom>
                <a:avLst/>
                <a:gdLst>
                  <a:gd name="T0" fmla="*/ 23 w 26"/>
                  <a:gd name="T1" fmla="*/ 30 h 35"/>
                  <a:gd name="T2" fmla="*/ 13 w 26"/>
                  <a:gd name="T3" fmla="*/ 35 h 35"/>
                  <a:gd name="T4" fmla="*/ 0 w 26"/>
                  <a:gd name="T5" fmla="*/ 35 h 35"/>
                  <a:gd name="T6" fmla="*/ 0 w 26"/>
                  <a:gd name="T7" fmla="*/ 0 h 35"/>
                  <a:gd name="T8" fmla="*/ 13 w 26"/>
                  <a:gd name="T9" fmla="*/ 0 h 35"/>
                  <a:gd name="T10" fmla="*/ 23 w 26"/>
                  <a:gd name="T11" fmla="*/ 5 h 35"/>
                  <a:gd name="T12" fmla="*/ 26 w 26"/>
                  <a:gd name="T13" fmla="*/ 17 h 35"/>
                  <a:gd name="T14" fmla="*/ 23 w 26"/>
                  <a:gd name="T15" fmla="*/ 30 h 35"/>
                  <a:gd name="T16" fmla="*/ 17 w 26"/>
                  <a:gd name="T17" fmla="*/ 8 h 35"/>
                  <a:gd name="T18" fmla="*/ 12 w 26"/>
                  <a:gd name="T19" fmla="*/ 6 h 35"/>
                  <a:gd name="T20" fmla="*/ 7 w 26"/>
                  <a:gd name="T21" fmla="*/ 6 h 35"/>
                  <a:gd name="T22" fmla="*/ 7 w 26"/>
                  <a:gd name="T23" fmla="*/ 29 h 35"/>
                  <a:gd name="T24" fmla="*/ 12 w 26"/>
                  <a:gd name="T25" fmla="*/ 29 h 35"/>
                  <a:gd name="T26" fmla="*/ 17 w 26"/>
                  <a:gd name="T27" fmla="*/ 26 h 35"/>
                  <a:gd name="T28" fmla="*/ 19 w 26"/>
                  <a:gd name="T29" fmla="*/ 17 h 35"/>
                  <a:gd name="T30" fmla="*/ 17 w 26"/>
                  <a:gd name="T3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23" y="30"/>
                    </a:moveTo>
                    <a:cubicBezTo>
                      <a:pt x="21" y="33"/>
                      <a:pt x="18" y="35"/>
                      <a:pt x="13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21" y="2"/>
                      <a:pt x="23" y="5"/>
                    </a:cubicBezTo>
                    <a:cubicBezTo>
                      <a:pt x="26" y="8"/>
                      <a:pt x="26" y="12"/>
                      <a:pt x="26" y="17"/>
                    </a:cubicBezTo>
                    <a:cubicBezTo>
                      <a:pt x="26" y="23"/>
                      <a:pt x="26" y="27"/>
                      <a:pt x="23" y="30"/>
                    </a:cubicBezTo>
                    <a:close/>
                    <a:moveTo>
                      <a:pt x="17" y="8"/>
                    </a:moveTo>
                    <a:cubicBezTo>
                      <a:pt x="16" y="7"/>
                      <a:pt x="15" y="6"/>
                      <a:pt x="12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6" y="28"/>
                      <a:pt x="17" y="26"/>
                    </a:cubicBezTo>
                    <a:cubicBezTo>
                      <a:pt x="19" y="25"/>
                      <a:pt x="19" y="23"/>
                      <a:pt x="19" y="17"/>
                    </a:cubicBezTo>
                    <a:cubicBezTo>
                      <a:pt x="19" y="12"/>
                      <a:pt x="19" y="10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 userDrawn="1"/>
            </p:nvSpPr>
            <p:spPr bwMode="auto">
              <a:xfrm>
                <a:off x="4722" y="3968"/>
                <a:ext cx="25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auto">
              <a:xfrm>
                <a:off x="4827" y="3962"/>
                <a:ext cx="41" cy="44"/>
              </a:xfrm>
              <a:custGeom>
                <a:avLst/>
                <a:gdLst>
                  <a:gd name="T0" fmla="*/ 32 w 41"/>
                  <a:gd name="T1" fmla="*/ 44 h 44"/>
                  <a:gd name="T2" fmla="*/ 32 w 41"/>
                  <a:gd name="T3" fmla="*/ 17 h 44"/>
                  <a:gd name="T4" fmla="*/ 23 w 41"/>
                  <a:gd name="T5" fmla="*/ 35 h 44"/>
                  <a:gd name="T6" fmla="*/ 18 w 41"/>
                  <a:gd name="T7" fmla="*/ 35 h 44"/>
                  <a:gd name="T8" fmla="*/ 9 w 41"/>
                  <a:gd name="T9" fmla="*/ 17 h 44"/>
                  <a:gd name="T10" fmla="*/ 9 w 41"/>
                  <a:gd name="T11" fmla="*/ 44 h 44"/>
                  <a:gd name="T12" fmla="*/ 0 w 41"/>
                  <a:gd name="T13" fmla="*/ 44 h 44"/>
                  <a:gd name="T14" fmla="*/ 0 w 41"/>
                  <a:gd name="T15" fmla="*/ 0 h 44"/>
                  <a:gd name="T16" fmla="*/ 9 w 41"/>
                  <a:gd name="T17" fmla="*/ 0 h 44"/>
                  <a:gd name="T18" fmla="*/ 20 w 41"/>
                  <a:gd name="T19" fmla="*/ 24 h 44"/>
                  <a:gd name="T20" fmla="*/ 32 w 41"/>
                  <a:gd name="T21" fmla="*/ 0 h 44"/>
                  <a:gd name="T22" fmla="*/ 41 w 41"/>
                  <a:gd name="T23" fmla="*/ 0 h 44"/>
                  <a:gd name="T24" fmla="*/ 41 w 41"/>
                  <a:gd name="T25" fmla="*/ 44 h 44"/>
                  <a:gd name="T26" fmla="*/ 32 w 41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4">
                    <a:moveTo>
                      <a:pt x="32" y="44"/>
                    </a:moveTo>
                    <a:lnTo>
                      <a:pt x="32" y="17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9" y="17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24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44"/>
                    </a:lnTo>
                    <a:lnTo>
                      <a:pt x="32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 userDrawn="1"/>
            </p:nvSpPr>
            <p:spPr bwMode="auto">
              <a:xfrm>
                <a:off x="4888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 userDrawn="1"/>
            </p:nvSpPr>
            <p:spPr bwMode="auto">
              <a:xfrm>
                <a:off x="4941" y="3962"/>
                <a:ext cx="33" cy="44"/>
              </a:xfrm>
              <a:custGeom>
                <a:avLst/>
                <a:gdLst>
                  <a:gd name="T0" fmla="*/ 15 w 26"/>
                  <a:gd name="T1" fmla="*/ 35 h 35"/>
                  <a:gd name="T2" fmla="*/ 0 w 26"/>
                  <a:gd name="T3" fmla="*/ 35 h 35"/>
                  <a:gd name="T4" fmla="*/ 0 w 26"/>
                  <a:gd name="T5" fmla="*/ 0 h 35"/>
                  <a:gd name="T6" fmla="*/ 14 w 26"/>
                  <a:gd name="T7" fmla="*/ 0 h 35"/>
                  <a:gd name="T8" fmla="*/ 25 w 26"/>
                  <a:gd name="T9" fmla="*/ 10 h 35"/>
                  <a:gd name="T10" fmla="*/ 21 w 26"/>
                  <a:gd name="T11" fmla="*/ 17 h 35"/>
                  <a:gd name="T12" fmla="*/ 26 w 26"/>
                  <a:gd name="T13" fmla="*/ 25 h 35"/>
                  <a:gd name="T14" fmla="*/ 15 w 26"/>
                  <a:gd name="T15" fmla="*/ 35 h 35"/>
                  <a:gd name="T16" fmla="*/ 14 w 26"/>
                  <a:gd name="T17" fmla="*/ 6 h 35"/>
                  <a:gd name="T18" fmla="*/ 7 w 26"/>
                  <a:gd name="T19" fmla="*/ 6 h 35"/>
                  <a:gd name="T20" fmla="*/ 7 w 26"/>
                  <a:gd name="T21" fmla="*/ 14 h 35"/>
                  <a:gd name="T22" fmla="*/ 14 w 26"/>
                  <a:gd name="T23" fmla="*/ 14 h 35"/>
                  <a:gd name="T24" fmla="*/ 18 w 26"/>
                  <a:gd name="T25" fmla="*/ 10 h 35"/>
                  <a:gd name="T26" fmla="*/ 14 w 26"/>
                  <a:gd name="T27" fmla="*/ 6 h 35"/>
                  <a:gd name="T28" fmla="*/ 14 w 26"/>
                  <a:gd name="T29" fmla="*/ 20 h 35"/>
                  <a:gd name="T30" fmla="*/ 7 w 26"/>
                  <a:gd name="T31" fmla="*/ 20 h 35"/>
                  <a:gd name="T32" fmla="*/ 7 w 26"/>
                  <a:gd name="T33" fmla="*/ 29 h 35"/>
                  <a:gd name="T34" fmla="*/ 14 w 26"/>
                  <a:gd name="T35" fmla="*/ 29 h 35"/>
                  <a:gd name="T36" fmla="*/ 19 w 26"/>
                  <a:gd name="T37" fmla="*/ 24 h 35"/>
                  <a:gd name="T38" fmla="*/ 14 w 26"/>
                  <a:gd name="T3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5">
                    <a:moveTo>
                      <a:pt x="15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4"/>
                      <a:pt x="25" y="10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23" y="18"/>
                      <a:pt x="26" y="20"/>
                      <a:pt x="26" y="25"/>
                    </a:cubicBezTo>
                    <a:cubicBezTo>
                      <a:pt x="26" y="31"/>
                      <a:pt x="21" y="35"/>
                      <a:pt x="15" y="35"/>
                    </a:cubicBezTo>
                    <a:close/>
                    <a:moveTo>
                      <a:pt x="14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4"/>
                      <a:pt x="18" y="12"/>
                      <a:pt x="18" y="10"/>
                    </a:cubicBezTo>
                    <a:cubicBezTo>
                      <a:pt x="18" y="8"/>
                      <a:pt x="17" y="6"/>
                      <a:pt x="14" y="6"/>
                    </a:cubicBezTo>
                    <a:close/>
                    <a:moveTo>
                      <a:pt x="14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9"/>
                      <a:pt x="19" y="27"/>
                      <a:pt x="19" y="24"/>
                    </a:cubicBezTo>
                    <a:cubicBezTo>
                      <a:pt x="19" y="22"/>
                      <a:pt x="17" y="20"/>
                      <a:pt x="14" y="2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 userDrawn="1"/>
            </p:nvSpPr>
            <p:spPr bwMode="auto">
              <a:xfrm>
                <a:off x="4994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6" name="Freeform 18"/>
              <p:cNvSpPr>
                <a:spLocks/>
              </p:cNvSpPr>
              <p:nvPr userDrawn="1"/>
            </p:nvSpPr>
            <p:spPr bwMode="auto">
              <a:xfrm>
                <a:off x="5025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9 w 29"/>
                  <a:gd name="T5" fmla="*/ 0 h 44"/>
                  <a:gd name="T6" fmla="*/ 9 w 29"/>
                  <a:gd name="T7" fmla="*/ 36 h 44"/>
                  <a:gd name="T8" fmla="*/ 29 w 29"/>
                  <a:gd name="T9" fmla="*/ 36 h 44"/>
                  <a:gd name="T10" fmla="*/ 29 w 29"/>
                  <a:gd name="T11" fmla="*/ 44 h 44"/>
                  <a:gd name="T12" fmla="*/ 0 w 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7" name="Freeform 19"/>
              <p:cNvSpPr>
                <a:spLocks/>
              </p:cNvSpPr>
              <p:nvPr userDrawn="1"/>
            </p:nvSpPr>
            <p:spPr bwMode="auto">
              <a:xfrm>
                <a:off x="5073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8" name="Oval 20"/>
              <p:cNvSpPr>
                <a:spLocks noChangeArrowheads="1"/>
              </p:cNvSpPr>
              <p:nvPr userDrawn="1"/>
            </p:nvSpPr>
            <p:spPr bwMode="auto">
              <a:xfrm>
                <a:off x="5178" y="3968"/>
                <a:ext cx="24" cy="24"/>
              </a:xfrm>
              <a:prstGeom prst="ellipse">
                <a:avLst/>
              </a:prstGeom>
              <a:solidFill>
                <a:srgbClr val="E65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09" name="Freeform 21"/>
              <p:cNvSpPr>
                <a:spLocks/>
              </p:cNvSpPr>
              <p:nvPr userDrawn="1"/>
            </p:nvSpPr>
            <p:spPr bwMode="auto">
              <a:xfrm>
                <a:off x="5280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0" name="Freeform 22"/>
              <p:cNvSpPr>
                <a:spLocks/>
              </p:cNvSpPr>
              <p:nvPr userDrawn="1"/>
            </p:nvSpPr>
            <p:spPr bwMode="auto">
              <a:xfrm>
                <a:off x="5330" y="3962"/>
                <a:ext cx="32" cy="44"/>
              </a:xfrm>
              <a:custGeom>
                <a:avLst/>
                <a:gdLst>
                  <a:gd name="T0" fmla="*/ 25 w 32"/>
                  <a:gd name="T1" fmla="*/ 44 h 44"/>
                  <a:gd name="T2" fmla="*/ 25 w 32"/>
                  <a:gd name="T3" fmla="*/ 25 h 44"/>
                  <a:gd name="T4" fmla="*/ 9 w 32"/>
                  <a:gd name="T5" fmla="*/ 25 h 44"/>
                  <a:gd name="T6" fmla="*/ 9 w 32"/>
                  <a:gd name="T7" fmla="*/ 44 h 44"/>
                  <a:gd name="T8" fmla="*/ 0 w 32"/>
                  <a:gd name="T9" fmla="*/ 44 h 44"/>
                  <a:gd name="T10" fmla="*/ 0 w 32"/>
                  <a:gd name="T11" fmla="*/ 0 h 44"/>
                  <a:gd name="T12" fmla="*/ 9 w 32"/>
                  <a:gd name="T13" fmla="*/ 0 h 44"/>
                  <a:gd name="T14" fmla="*/ 9 w 32"/>
                  <a:gd name="T15" fmla="*/ 17 h 44"/>
                  <a:gd name="T16" fmla="*/ 25 w 32"/>
                  <a:gd name="T17" fmla="*/ 17 h 44"/>
                  <a:gd name="T18" fmla="*/ 25 w 32"/>
                  <a:gd name="T19" fmla="*/ 0 h 44"/>
                  <a:gd name="T20" fmla="*/ 32 w 32"/>
                  <a:gd name="T21" fmla="*/ 0 h 44"/>
                  <a:gd name="T22" fmla="*/ 32 w 32"/>
                  <a:gd name="T23" fmla="*/ 44 h 44"/>
                  <a:gd name="T24" fmla="*/ 25 w 32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4">
                    <a:moveTo>
                      <a:pt x="25" y="44"/>
                    </a:moveTo>
                    <a:lnTo>
                      <a:pt x="25" y="25"/>
                    </a:lnTo>
                    <a:lnTo>
                      <a:pt x="9" y="25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7"/>
                    </a:lnTo>
                    <a:lnTo>
                      <a:pt x="25" y="17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 userDrawn="1"/>
            </p:nvSpPr>
            <p:spPr bwMode="auto">
              <a:xfrm>
                <a:off x="5385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2" name="Freeform 24"/>
              <p:cNvSpPr>
                <a:spLocks/>
              </p:cNvSpPr>
              <p:nvPr userDrawn="1"/>
            </p:nvSpPr>
            <p:spPr bwMode="auto">
              <a:xfrm>
                <a:off x="5438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3" name="Freeform 25"/>
              <p:cNvSpPr>
                <a:spLocks noEditPoints="1"/>
              </p:cNvSpPr>
              <p:nvPr userDrawn="1"/>
            </p:nvSpPr>
            <p:spPr bwMode="auto">
              <a:xfrm>
                <a:off x="5485" y="3962"/>
                <a:ext cx="38" cy="44"/>
              </a:xfrm>
              <a:custGeom>
                <a:avLst/>
                <a:gdLst>
                  <a:gd name="T0" fmla="*/ 29 w 38"/>
                  <a:gd name="T1" fmla="*/ 44 h 44"/>
                  <a:gd name="T2" fmla="*/ 27 w 38"/>
                  <a:gd name="T3" fmla="*/ 36 h 44"/>
                  <a:gd name="T4" fmla="*/ 12 w 38"/>
                  <a:gd name="T5" fmla="*/ 36 h 44"/>
                  <a:gd name="T6" fmla="*/ 9 w 38"/>
                  <a:gd name="T7" fmla="*/ 44 h 44"/>
                  <a:gd name="T8" fmla="*/ 0 w 38"/>
                  <a:gd name="T9" fmla="*/ 44 h 44"/>
                  <a:gd name="T10" fmla="*/ 15 w 38"/>
                  <a:gd name="T11" fmla="*/ 0 h 44"/>
                  <a:gd name="T12" fmla="*/ 23 w 38"/>
                  <a:gd name="T13" fmla="*/ 0 h 44"/>
                  <a:gd name="T14" fmla="*/ 38 w 38"/>
                  <a:gd name="T15" fmla="*/ 44 h 44"/>
                  <a:gd name="T16" fmla="*/ 29 w 38"/>
                  <a:gd name="T17" fmla="*/ 44 h 44"/>
                  <a:gd name="T18" fmla="*/ 19 w 38"/>
                  <a:gd name="T19" fmla="*/ 12 h 44"/>
                  <a:gd name="T20" fmla="*/ 14 w 38"/>
                  <a:gd name="T21" fmla="*/ 29 h 44"/>
                  <a:gd name="T22" fmla="*/ 24 w 38"/>
                  <a:gd name="T23" fmla="*/ 29 h 44"/>
                  <a:gd name="T24" fmla="*/ 19 w 38"/>
                  <a:gd name="T2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29" y="44"/>
                    </a:moveTo>
                    <a:lnTo>
                      <a:pt x="27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8" y="44"/>
                    </a:lnTo>
                    <a:lnTo>
                      <a:pt x="29" y="44"/>
                    </a:lnTo>
                    <a:close/>
                    <a:moveTo>
                      <a:pt x="19" y="12"/>
                    </a:moveTo>
                    <a:lnTo>
                      <a:pt x="14" y="29"/>
                    </a:lnTo>
                    <a:lnTo>
                      <a:pt x="24" y="29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 userDrawn="1"/>
            </p:nvSpPr>
            <p:spPr bwMode="auto">
              <a:xfrm>
                <a:off x="5535" y="3962"/>
                <a:ext cx="31" cy="44"/>
              </a:xfrm>
              <a:custGeom>
                <a:avLst/>
                <a:gdLst>
                  <a:gd name="T0" fmla="*/ 20 w 31"/>
                  <a:gd name="T1" fmla="*/ 7 h 44"/>
                  <a:gd name="T2" fmla="*/ 20 w 31"/>
                  <a:gd name="T3" fmla="*/ 44 h 44"/>
                  <a:gd name="T4" fmla="*/ 11 w 31"/>
                  <a:gd name="T5" fmla="*/ 44 h 44"/>
                  <a:gd name="T6" fmla="*/ 11 w 31"/>
                  <a:gd name="T7" fmla="*/ 7 h 44"/>
                  <a:gd name="T8" fmla="*/ 0 w 31"/>
                  <a:gd name="T9" fmla="*/ 7 h 44"/>
                  <a:gd name="T10" fmla="*/ 0 w 31"/>
                  <a:gd name="T11" fmla="*/ 0 h 44"/>
                  <a:gd name="T12" fmla="*/ 31 w 31"/>
                  <a:gd name="T13" fmla="*/ 0 h 44"/>
                  <a:gd name="T14" fmla="*/ 31 w 31"/>
                  <a:gd name="T15" fmla="*/ 7 h 44"/>
                  <a:gd name="T16" fmla="*/ 20 w 31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1" y="44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 userDrawn="1"/>
            </p:nvSpPr>
            <p:spPr bwMode="auto">
              <a:xfrm>
                <a:off x="5613" y="3962"/>
                <a:ext cx="32" cy="44"/>
              </a:xfrm>
              <a:custGeom>
                <a:avLst/>
                <a:gdLst>
                  <a:gd name="T0" fmla="*/ 13 w 25"/>
                  <a:gd name="T1" fmla="*/ 22 h 35"/>
                  <a:gd name="T2" fmla="*/ 6 w 25"/>
                  <a:gd name="T3" fmla="*/ 22 h 35"/>
                  <a:gd name="T4" fmla="*/ 6 w 25"/>
                  <a:gd name="T5" fmla="*/ 35 h 35"/>
                  <a:gd name="T6" fmla="*/ 0 w 25"/>
                  <a:gd name="T7" fmla="*/ 35 h 35"/>
                  <a:gd name="T8" fmla="*/ 0 w 25"/>
                  <a:gd name="T9" fmla="*/ 0 h 35"/>
                  <a:gd name="T10" fmla="*/ 13 w 25"/>
                  <a:gd name="T11" fmla="*/ 0 h 35"/>
                  <a:gd name="T12" fmla="*/ 25 w 25"/>
                  <a:gd name="T13" fmla="*/ 11 h 35"/>
                  <a:gd name="T14" fmla="*/ 13 w 25"/>
                  <a:gd name="T15" fmla="*/ 22 h 35"/>
                  <a:gd name="T16" fmla="*/ 13 w 25"/>
                  <a:gd name="T17" fmla="*/ 6 h 35"/>
                  <a:gd name="T18" fmla="*/ 6 w 25"/>
                  <a:gd name="T19" fmla="*/ 6 h 35"/>
                  <a:gd name="T20" fmla="*/ 6 w 25"/>
                  <a:gd name="T21" fmla="*/ 15 h 35"/>
                  <a:gd name="T22" fmla="*/ 13 w 25"/>
                  <a:gd name="T23" fmla="*/ 15 h 35"/>
                  <a:gd name="T24" fmla="*/ 18 w 25"/>
                  <a:gd name="T25" fmla="*/ 11 h 35"/>
                  <a:gd name="T26" fmla="*/ 13 w 25"/>
                  <a:gd name="T2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5">
                    <a:moveTo>
                      <a:pt x="13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0" y="0"/>
                      <a:pt x="25" y="5"/>
                      <a:pt x="25" y="11"/>
                    </a:cubicBezTo>
                    <a:cubicBezTo>
                      <a:pt x="25" y="17"/>
                      <a:pt x="20" y="22"/>
                      <a:pt x="13" y="22"/>
                    </a:cubicBezTo>
                    <a:close/>
                    <a:moveTo>
                      <a:pt x="13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4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 userDrawn="1"/>
            </p:nvSpPr>
            <p:spPr bwMode="auto">
              <a:xfrm>
                <a:off x="5664" y="3962"/>
                <a:ext cx="33" cy="44"/>
              </a:xfrm>
              <a:custGeom>
                <a:avLst/>
                <a:gdLst>
                  <a:gd name="T0" fmla="*/ 18 w 26"/>
                  <a:gd name="T1" fmla="*/ 35 h 35"/>
                  <a:gd name="T2" fmla="*/ 12 w 26"/>
                  <a:gd name="T3" fmla="*/ 21 h 35"/>
                  <a:gd name="T4" fmla="*/ 7 w 26"/>
                  <a:gd name="T5" fmla="*/ 21 h 35"/>
                  <a:gd name="T6" fmla="*/ 7 w 26"/>
                  <a:gd name="T7" fmla="*/ 35 h 35"/>
                  <a:gd name="T8" fmla="*/ 0 w 26"/>
                  <a:gd name="T9" fmla="*/ 35 h 35"/>
                  <a:gd name="T10" fmla="*/ 0 w 26"/>
                  <a:gd name="T11" fmla="*/ 0 h 35"/>
                  <a:gd name="T12" fmla="*/ 14 w 26"/>
                  <a:gd name="T13" fmla="*/ 0 h 35"/>
                  <a:gd name="T14" fmla="*/ 25 w 26"/>
                  <a:gd name="T15" fmla="*/ 11 h 35"/>
                  <a:gd name="T16" fmla="*/ 19 w 26"/>
                  <a:gd name="T17" fmla="*/ 20 h 35"/>
                  <a:gd name="T18" fmla="*/ 26 w 26"/>
                  <a:gd name="T19" fmla="*/ 35 h 35"/>
                  <a:gd name="T20" fmla="*/ 18 w 26"/>
                  <a:gd name="T21" fmla="*/ 35 h 35"/>
                  <a:gd name="T22" fmla="*/ 13 w 26"/>
                  <a:gd name="T23" fmla="*/ 6 h 35"/>
                  <a:gd name="T24" fmla="*/ 7 w 26"/>
                  <a:gd name="T25" fmla="*/ 6 h 35"/>
                  <a:gd name="T26" fmla="*/ 7 w 26"/>
                  <a:gd name="T27" fmla="*/ 15 h 35"/>
                  <a:gd name="T28" fmla="*/ 13 w 26"/>
                  <a:gd name="T29" fmla="*/ 15 h 35"/>
                  <a:gd name="T30" fmla="*/ 18 w 26"/>
                  <a:gd name="T31" fmla="*/ 11 h 35"/>
                  <a:gd name="T32" fmla="*/ 13 w 26"/>
                  <a:gd name="T33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18" y="35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1" y="0"/>
                      <a:pt x="25" y="5"/>
                      <a:pt x="25" y="11"/>
                    </a:cubicBezTo>
                    <a:cubicBezTo>
                      <a:pt x="25" y="15"/>
                      <a:pt x="22" y="18"/>
                      <a:pt x="19" y="20"/>
                    </a:cubicBezTo>
                    <a:cubicBezTo>
                      <a:pt x="26" y="35"/>
                      <a:pt x="26" y="35"/>
                      <a:pt x="26" y="35"/>
                    </a:cubicBezTo>
                    <a:lnTo>
                      <a:pt x="18" y="35"/>
                    </a:lnTo>
                    <a:close/>
                    <a:moveTo>
                      <a:pt x="1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5"/>
                      <a:pt x="18" y="13"/>
                      <a:pt x="18" y="11"/>
                    </a:cubicBezTo>
                    <a:cubicBezTo>
                      <a:pt x="18" y="8"/>
                      <a:pt x="16" y="6"/>
                      <a:pt x="13" y="6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 userDrawn="1"/>
            </p:nvSpPr>
            <p:spPr bwMode="auto">
              <a:xfrm>
                <a:off x="57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6 w 29"/>
                  <a:gd name="T13" fmla="*/ 17 h 44"/>
                  <a:gd name="T14" fmla="*/ 26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 userDrawn="1"/>
            </p:nvSpPr>
            <p:spPr bwMode="auto">
              <a:xfrm>
                <a:off x="5764" y="3962"/>
                <a:ext cx="36" cy="44"/>
              </a:xfrm>
              <a:custGeom>
                <a:avLst/>
                <a:gdLst>
                  <a:gd name="T0" fmla="*/ 20 w 36"/>
                  <a:gd name="T1" fmla="*/ 44 h 44"/>
                  <a:gd name="T2" fmla="*/ 14 w 36"/>
                  <a:gd name="T3" fmla="*/ 44 h 44"/>
                  <a:gd name="T4" fmla="*/ 0 w 36"/>
                  <a:gd name="T5" fmla="*/ 0 h 44"/>
                  <a:gd name="T6" fmla="*/ 9 w 36"/>
                  <a:gd name="T7" fmla="*/ 0 h 44"/>
                  <a:gd name="T8" fmla="*/ 18 w 36"/>
                  <a:gd name="T9" fmla="*/ 29 h 44"/>
                  <a:gd name="T10" fmla="*/ 27 w 36"/>
                  <a:gd name="T11" fmla="*/ 0 h 44"/>
                  <a:gd name="T12" fmla="*/ 36 w 36"/>
                  <a:gd name="T13" fmla="*/ 0 h 44"/>
                  <a:gd name="T14" fmla="*/ 20 w 36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4">
                    <a:moveTo>
                      <a:pt x="20" y="44"/>
                    </a:moveTo>
                    <a:lnTo>
                      <a:pt x="14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29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2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 userDrawn="1"/>
            </p:nvSpPr>
            <p:spPr bwMode="auto">
              <a:xfrm>
                <a:off x="5817" y="3962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0 w 29"/>
                  <a:gd name="T3" fmla="*/ 0 h 44"/>
                  <a:gd name="T4" fmla="*/ 29 w 29"/>
                  <a:gd name="T5" fmla="*/ 0 h 44"/>
                  <a:gd name="T6" fmla="*/ 29 w 29"/>
                  <a:gd name="T7" fmla="*/ 7 h 44"/>
                  <a:gd name="T8" fmla="*/ 9 w 29"/>
                  <a:gd name="T9" fmla="*/ 7 h 44"/>
                  <a:gd name="T10" fmla="*/ 9 w 29"/>
                  <a:gd name="T11" fmla="*/ 17 h 44"/>
                  <a:gd name="T12" fmla="*/ 27 w 29"/>
                  <a:gd name="T13" fmla="*/ 17 h 44"/>
                  <a:gd name="T14" fmla="*/ 27 w 29"/>
                  <a:gd name="T15" fmla="*/ 25 h 44"/>
                  <a:gd name="T16" fmla="*/ 9 w 29"/>
                  <a:gd name="T17" fmla="*/ 25 h 44"/>
                  <a:gd name="T18" fmla="*/ 9 w 29"/>
                  <a:gd name="T19" fmla="*/ 36 h 44"/>
                  <a:gd name="T20" fmla="*/ 29 w 29"/>
                  <a:gd name="T21" fmla="*/ 36 h 44"/>
                  <a:gd name="T22" fmla="*/ 29 w 29"/>
                  <a:gd name="T23" fmla="*/ 44 h 44"/>
                  <a:gd name="T24" fmla="*/ 0 w 29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9" y="7"/>
                    </a:lnTo>
                    <a:lnTo>
                      <a:pt x="9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9" y="25"/>
                    </a:lnTo>
                    <a:lnTo>
                      <a:pt x="9" y="36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 userDrawn="1"/>
            </p:nvSpPr>
            <p:spPr bwMode="auto">
              <a:xfrm>
                <a:off x="5868" y="3962"/>
                <a:ext cx="33" cy="44"/>
              </a:xfrm>
              <a:custGeom>
                <a:avLst/>
                <a:gdLst>
                  <a:gd name="T0" fmla="*/ 25 w 33"/>
                  <a:gd name="T1" fmla="*/ 44 h 44"/>
                  <a:gd name="T2" fmla="*/ 8 w 33"/>
                  <a:gd name="T3" fmla="*/ 16 h 44"/>
                  <a:gd name="T4" fmla="*/ 8 w 33"/>
                  <a:gd name="T5" fmla="*/ 44 h 44"/>
                  <a:gd name="T6" fmla="*/ 0 w 33"/>
                  <a:gd name="T7" fmla="*/ 44 h 44"/>
                  <a:gd name="T8" fmla="*/ 0 w 33"/>
                  <a:gd name="T9" fmla="*/ 0 h 44"/>
                  <a:gd name="T10" fmla="*/ 8 w 33"/>
                  <a:gd name="T11" fmla="*/ 0 h 44"/>
                  <a:gd name="T12" fmla="*/ 24 w 33"/>
                  <a:gd name="T13" fmla="*/ 26 h 44"/>
                  <a:gd name="T14" fmla="*/ 24 w 33"/>
                  <a:gd name="T15" fmla="*/ 0 h 44"/>
                  <a:gd name="T16" fmla="*/ 33 w 33"/>
                  <a:gd name="T17" fmla="*/ 0 h 44"/>
                  <a:gd name="T18" fmla="*/ 33 w 33"/>
                  <a:gd name="T19" fmla="*/ 44 h 44"/>
                  <a:gd name="T20" fmla="*/ 25 w 33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4">
                    <a:moveTo>
                      <a:pt x="25" y="44"/>
                    </a:moveTo>
                    <a:lnTo>
                      <a:pt x="8" y="16"/>
                    </a:lnTo>
                    <a:lnTo>
                      <a:pt x="8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3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 userDrawn="1"/>
            </p:nvSpPr>
            <p:spPr bwMode="auto">
              <a:xfrm>
                <a:off x="5920" y="3962"/>
                <a:ext cx="32" cy="44"/>
              </a:xfrm>
              <a:custGeom>
                <a:avLst/>
                <a:gdLst>
                  <a:gd name="T0" fmla="*/ 20 w 32"/>
                  <a:gd name="T1" fmla="*/ 7 h 44"/>
                  <a:gd name="T2" fmla="*/ 20 w 32"/>
                  <a:gd name="T3" fmla="*/ 44 h 44"/>
                  <a:gd name="T4" fmla="*/ 13 w 32"/>
                  <a:gd name="T5" fmla="*/ 44 h 44"/>
                  <a:gd name="T6" fmla="*/ 13 w 32"/>
                  <a:gd name="T7" fmla="*/ 7 h 44"/>
                  <a:gd name="T8" fmla="*/ 0 w 32"/>
                  <a:gd name="T9" fmla="*/ 7 h 44"/>
                  <a:gd name="T10" fmla="*/ 0 w 32"/>
                  <a:gd name="T11" fmla="*/ 0 h 44"/>
                  <a:gd name="T12" fmla="*/ 32 w 32"/>
                  <a:gd name="T13" fmla="*/ 0 h 44"/>
                  <a:gd name="T14" fmla="*/ 32 w 32"/>
                  <a:gd name="T15" fmla="*/ 7 h 44"/>
                  <a:gd name="T16" fmla="*/ 20 w 32"/>
                  <a:gd name="T17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20" y="7"/>
                    </a:moveTo>
                    <a:lnTo>
                      <a:pt x="20" y="44"/>
                    </a:lnTo>
                    <a:lnTo>
                      <a:pt x="13" y="44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2" name="Rectangle 34"/>
              <p:cNvSpPr>
                <a:spLocks noChangeArrowheads="1"/>
              </p:cNvSpPr>
              <p:nvPr userDrawn="1"/>
            </p:nvSpPr>
            <p:spPr bwMode="auto">
              <a:xfrm>
                <a:off x="5972" y="3962"/>
                <a:ext cx="9" cy="44"/>
              </a:xfrm>
              <a:prstGeom prst="rect">
                <a:avLst/>
              </a:pr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3" name="Freeform 35"/>
              <p:cNvSpPr>
                <a:spLocks noEditPoints="1"/>
              </p:cNvSpPr>
              <p:nvPr userDrawn="1"/>
            </p:nvSpPr>
            <p:spPr bwMode="auto">
              <a:xfrm>
                <a:off x="6001" y="3962"/>
                <a:ext cx="33" cy="44"/>
              </a:xfrm>
              <a:custGeom>
                <a:avLst/>
                <a:gdLst>
                  <a:gd name="T0" fmla="*/ 22 w 26"/>
                  <a:gd name="T1" fmla="*/ 31 h 35"/>
                  <a:gd name="T2" fmla="*/ 13 w 26"/>
                  <a:gd name="T3" fmla="*/ 35 h 35"/>
                  <a:gd name="T4" fmla="*/ 4 w 26"/>
                  <a:gd name="T5" fmla="*/ 31 h 35"/>
                  <a:gd name="T6" fmla="*/ 0 w 26"/>
                  <a:gd name="T7" fmla="*/ 17 h 35"/>
                  <a:gd name="T8" fmla="*/ 4 w 26"/>
                  <a:gd name="T9" fmla="*/ 3 h 35"/>
                  <a:gd name="T10" fmla="*/ 13 w 26"/>
                  <a:gd name="T11" fmla="*/ 0 h 35"/>
                  <a:gd name="T12" fmla="*/ 22 w 26"/>
                  <a:gd name="T13" fmla="*/ 3 h 35"/>
                  <a:gd name="T14" fmla="*/ 26 w 26"/>
                  <a:gd name="T15" fmla="*/ 17 h 35"/>
                  <a:gd name="T16" fmla="*/ 22 w 26"/>
                  <a:gd name="T17" fmla="*/ 31 h 35"/>
                  <a:gd name="T18" fmla="*/ 17 w 26"/>
                  <a:gd name="T19" fmla="*/ 8 h 35"/>
                  <a:gd name="T20" fmla="*/ 13 w 26"/>
                  <a:gd name="T21" fmla="*/ 6 h 35"/>
                  <a:gd name="T22" fmla="*/ 9 w 26"/>
                  <a:gd name="T23" fmla="*/ 8 h 35"/>
                  <a:gd name="T24" fmla="*/ 7 w 26"/>
                  <a:gd name="T25" fmla="*/ 17 h 35"/>
                  <a:gd name="T26" fmla="*/ 9 w 26"/>
                  <a:gd name="T27" fmla="*/ 27 h 35"/>
                  <a:gd name="T28" fmla="*/ 13 w 26"/>
                  <a:gd name="T29" fmla="*/ 29 h 35"/>
                  <a:gd name="T30" fmla="*/ 17 w 26"/>
                  <a:gd name="T31" fmla="*/ 27 h 35"/>
                  <a:gd name="T32" fmla="*/ 19 w 26"/>
                  <a:gd name="T33" fmla="*/ 17 h 35"/>
                  <a:gd name="T34" fmla="*/ 17 w 26"/>
                  <a:gd name="T3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35">
                    <a:moveTo>
                      <a:pt x="22" y="31"/>
                    </a:moveTo>
                    <a:cubicBezTo>
                      <a:pt x="20" y="34"/>
                      <a:pt x="17" y="35"/>
                      <a:pt x="13" y="35"/>
                    </a:cubicBezTo>
                    <a:cubicBezTo>
                      <a:pt x="9" y="35"/>
                      <a:pt x="6" y="34"/>
                      <a:pt x="4" y="31"/>
                    </a:cubicBezTo>
                    <a:cubicBezTo>
                      <a:pt x="0" y="28"/>
                      <a:pt x="0" y="24"/>
                      <a:pt x="0" y="17"/>
                    </a:cubicBezTo>
                    <a:cubicBezTo>
                      <a:pt x="0" y="11"/>
                      <a:pt x="0" y="7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6" y="7"/>
                      <a:pt x="26" y="11"/>
                      <a:pt x="26" y="17"/>
                    </a:cubicBezTo>
                    <a:cubicBezTo>
                      <a:pt x="26" y="24"/>
                      <a:pt x="26" y="28"/>
                      <a:pt x="22" y="31"/>
                    </a:cubicBezTo>
                    <a:close/>
                    <a:moveTo>
                      <a:pt x="17" y="8"/>
                    </a:moveTo>
                    <a:cubicBezTo>
                      <a:pt x="16" y="6"/>
                      <a:pt x="15" y="6"/>
                      <a:pt x="13" y="6"/>
                    </a:cubicBezTo>
                    <a:cubicBezTo>
                      <a:pt x="11" y="6"/>
                      <a:pt x="10" y="6"/>
                      <a:pt x="9" y="8"/>
                    </a:cubicBezTo>
                    <a:cubicBezTo>
                      <a:pt x="7" y="9"/>
                      <a:pt x="7" y="11"/>
                      <a:pt x="7" y="17"/>
                    </a:cubicBezTo>
                    <a:cubicBezTo>
                      <a:pt x="7" y="24"/>
                      <a:pt x="7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7"/>
                    </a:cubicBezTo>
                    <a:cubicBezTo>
                      <a:pt x="19" y="26"/>
                      <a:pt x="19" y="24"/>
                      <a:pt x="19" y="17"/>
                    </a:cubicBezTo>
                    <a:cubicBezTo>
                      <a:pt x="19" y="11"/>
                      <a:pt x="19" y="9"/>
                      <a:pt x="17" y="8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 userDrawn="1"/>
            </p:nvSpPr>
            <p:spPr bwMode="auto">
              <a:xfrm>
                <a:off x="6054" y="3962"/>
                <a:ext cx="35" cy="44"/>
              </a:xfrm>
              <a:custGeom>
                <a:avLst/>
                <a:gdLst>
                  <a:gd name="T0" fmla="*/ 27 w 35"/>
                  <a:gd name="T1" fmla="*/ 44 h 44"/>
                  <a:gd name="T2" fmla="*/ 9 w 35"/>
                  <a:gd name="T3" fmla="*/ 16 h 44"/>
                  <a:gd name="T4" fmla="*/ 9 w 35"/>
                  <a:gd name="T5" fmla="*/ 44 h 44"/>
                  <a:gd name="T6" fmla="*/ 0 w 35"/>
                  <a:gd name="T7" fmla="*/ 44 h 44"/>
                  <a:gd name="T8" fmla="*/ 0 w 35"/>
                  <a:gd name="T9" fmla="*/ 0 h 44"/>
                  <a:gd name="T10" fmla="*/ 9 w 35"/>
                  <a:gd name="T11" fmla="*/ 0 h 44"/>
                  <a:gd name="T12" fmla="*/ 26 w 35"/>
                  <a:gd name="T13" fmla="*/ 26 h 44"/>
                  <a:gd name="T14" fmla="*/ 26 w 35"/>
                  <a:gd name="T15" fmla="*/ 0 h 44"/>
                  <a:gd name="T16" fmla="*/ 35 w 35"/>
                  <a:gd name="T17" fmla="*/ 0 h 44"/>
                  <a:gd name="T18" fmla="*/ 35 w 35"/>
                  <a:gd name="T19" fmla="*/ 44 h 44"/>
                  <a:gd name="T20" fmla="*/ 27 w 3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27" y="44"/>
                    </a:moveTo>
                    <a:lnTo>
                      <a:pt x="9" y="16"/>
                    </a:lnTo>
                    <a:lnTo>
                      <a:pt x="9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6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44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9140479" y="5882283"/>
              <a:ext cx="1508125" cy="269875"/>
              <a:chOff x="9145588" y="5880100"/>
              <a:chExt cx="1508125" cy="269875"/>
            </a:xfrm>
          </p:grpSpPr>
          <p:sp>
            <p:nvSpPr>
              <p:cNvPr id="136" name="AutoShape 39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9145588" y="5880100"/>
                <a:ext cx="15081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 userDrawn="1"/>
            </p:nvSpPr>
            <p:spPr bwMode="auto">
              <a:xfrm>
                <a:off x="9983788" y="5880100"/>
                <a:ext cx="33338" cy="71438"/>
              </a:xfrm>
              <a:custGeom>
                <a:avLst/>
                <a:gdLst>
                  <a:gd name="T0" fmla="*/ 85 w 101"/>
                  <a:gd name="T1" fmla="*/ 204 h 215"/>
                  <a:gd name="T2" fmla="*/ 52 w 101"/>
                  <a:gd name="T3" fmla="*/ 215 h 215"/>
                  <a:gd name="T4" fmla="*/ 16 w 101"/>
                  <a:gd name="T5" fmla="*/ 200 h 215"/>
                  <a:gd name="T6" fmla="*/ 0 w 101"/>
                  <a:gd name="T7" fmla="*/ 108 h 215"/>
                  <a:gd name="T8" fmla="*/ 16 w 101"/>
                  <a:gd name="T9" fmla="*/ 15 h 215"/>
                  <a:gd name="T10" fmla="*/ 52 w 101"/>
                  <a:gd name="T11" fmla="*/ 0 h 215"/>
                  <a:gd name="T12" fmla="*/ 85 w 101"/>
                  <a:gd name="T13" fmla="*/ 12 h 215"/>
                  <a:gd name="T14" fmla="*/ 101 w 101"/>
                  <a:gd name="T15" fmla="*/ 54 h 215"/>
                  <a:gd name="T16" fmla="*/ 75 w 101"/>
                  <a:gd name="T17" fmla="*/ 54 h 215"/>
                  <a:gd name="T18" fmla="*/ 69 w 101"/>
                  <a:gd name="T19" fmla="*/ 30 h 215"/>
                  <a:gd name="T20" fmla="*/ 52 w 101"/>
                  <a:gd name="T21" fmla="*/ 23 h 215"/>
                  <a:gd name="T22" fmla="*/ 35 w 101"/>
                  <a:gd name="T23" fmla="*/ 31 h 215"/>
                  <a:gd name="T24" fmla="*/ 26 w 101"/>
                  <a:gd name="T25" fmla="*/ 108 h 215"/>
                  <a:gd name="T26" fmla="*/ 35 w 101"/>
                  <a:gd name="T27" fmla="*/ 185 h 215"/>
                  <a:gd name="T28" fmla="*/ 52 w 101"/>
                  <a:gd name="T29" fmla="*/ 193 h 215"/>
                  <a:gd name="T30" fmla="*/ 69 w 101"/>
                  <a:gd name="T31" fmla="*/ 185 h 215"/>
                  <a:gd name="T32" fmla="*/ 75 w 101"/>
                  <a:gd name="T33" fmla="*/ 161 h 215"/>
                  <a:gd name="T34" fmla="*/ 101 w 101"/>
                  <a:gd name="T35" fmla="*/ 161 h 215"/>
                  <a:gd name="T36" fmla="*/ 85 w 101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215">
                    <a:moveTo>
                      <a:pt x="85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7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1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4" y="36"/>
                      <a:pt x="69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4" y="23"/>
                      <a:pt x="38" y="26"/>
                      <a:pt x="35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5" y="185"/>
                    </a:cubicBezTo>
                    <a:cubicBezTo>
                      <a:pt x="38" y="189"/>
                      <a:pt x="44" y="193"/>
                      <a:pt x="52" y="193"/>
                    </a:cubicBezTo>
                    <a:cubicBezTo>
                      <a:pt x="60" y="193"/>
                      <a:pt x="65" y="189"/>
                      <a:pt x="69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79"/>
                      <a:pt x="95" y="194"/>
                      <a:pt x="85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 userDrawn="1"/>
            </p:nvSpPr>
            <p:spPr bwMode="auto">
              <a:xfrm>
                <a:off x="10039351" y="5881688"/>
                <a:ext cx="31750" cy="68263"/>
              </a:xfrm>
              <a:custGeom>
                <a:avLst/>
                <a:gdLst>
                  <a:gd name="T0" fmla="*/ 14 w 20"/>
                  <a:gd name="T1" fmla="*/ 43 h 43"/>
                  <a:gd name="T2" fmla="*/ 14 w 20"/>
                  <a:gd name="T3" fmla="*/ 23 h 43"/>
                  <a:gd name="T4" fmla="*/ 5 w 20"/>
                  <a:gd name="T5" fmla="*/ 23 h 43"/>
                  <a:gd name="T6" fmla="*/ 5 w 20"/>
                  <a:gd name="T7" fmla="*/ 43 h 43"/>
                  <a:gd name="T8" fmla="*/ 0 w 20"/>
                  <a:gd name="T9" fmla="*/ 43 h 43"/>
                  <a:gd name="T10" fmla="*/ 0 w 20"/>
                  <a:gd name="T11" fmla="*/ 0 h 43"/>
                  <a:gd name="T12" fmla="*/ 5 w 20"/>
                  <a:gd name="T13" fmla="*/ 0 h 43"/>
                  <a:gd name="T14" fmla="*/ 5 w 20"/>
                  <a:gd name="T15" fmla="*/ 19 h 43"/>
                  <a:gd name="T16" fmla="*/ 14 w 20"/>
                  <a:gd name="T17" fmla="*/ 19 h 43"/>
                  <a:gd name="T18" fmla="*/ 14 w 20"/>
                  <a:gd name="T19" fmla="*/ 0 h 43"/>
                  <a:gd name="T20" fmla="*/ 20 w 20"/>
                  <a:gd name="T21" fmla="*/ 0 h 43"/>
                  <a:gd name="T22" fmla="*/ 20 w 20"/>
                  <a:gd name="T23" fmla="*/ 43 h 43"/>
                  <a:gd name="T24" fmla="*/ 14 w 20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3">
                    <a:moveTo>
                      <a:pt x="14" y="43"/>
                    </a:moveTo>
                    <a:lnTo>
                      <a:pt x="14" y="23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 userDrawn="1"/>
            </p:nvSpPr>
            <p:spPr bwMode="auto">
              <a:xfrm>
                <a:off x="10093326" y="5881688"/>
                <a:ext cx="26988" cy="68263"/>
              </a:xfrm>
              <a:custGeom>
                <a:avLst/>
                <a:gdLst>
                  <a:gd name="T0" fmla="*/ 0 w 17"/>
                  <a:gd name="T1" fmla="*/ 43 h 43"/>
                  <a:gd name="T2" fmla="*/ 0 w 17"/>
                  <a:gd name="T3" fmla="*/ 0 h 43"/>
                  <a:gd name="T4" fmla="*/ 17 w 17"/>
                  <a:gd name="T5" fmla="*/ 0 h 43"/>
                  <a:gd name="T6" fmla="*/ 17 w 17"/>
                  <a:gd name="T7" fmla="*/ 4 h 43"/>
                  <a:gd name="T8" fmla="*/ 6 w 17"/>
                  <a:gd name="T9" fmla="*/ 4 h 43"/>
                  <a:gd name="T10" fmla="*/ 6 w 17"/>
                  <a:gd name="T11" fmla="*/ 19 h 43"/>
                  <a:gd name="T12" fmla="*/ 16 w 17"/>
                  <a:gd name="T13" fmla="*/ 19 h 43"/>
                  <a:gd name="T14" fmla="*/ 16 w 17"/>
                  <a:gd name="T15" fmla="*/ 24 h 43"/>
                  <a:gd name="T16" fmla="*/ 6 w 17"/>
                  <a:gd name="T17" fmla="*/ 24 h 43"/>
                  <a:gd name="T18" fmla="*/ 6 w 17"/>
                  <a:gd name="T19" fmla="*/ 38 h 43"/>
                  <a:gd name="T20" fmla="*/ 17 w 17"/>
                  <a:gd name="T21" fmla="*/ 38 h 43"/>
                  <a:gd name="T22" fmla="*/ 17 w 17"/>
                  <a:gd name="T23" fmla="*/ 43 h 43"/>
                  <a:gd name="T24" fmla="*/ 0 w 17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6" y="4"/>
                    </a:lnTo>
                    <a:lnTo>
                      <a:pt x="6" y="19"/>
                    </a:lnTo>
                    <a:lnTo>
                      <a:pt x="16" y="19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6" y="38"/>
                    </a:lnTo>
                    <a:lnTo>
                      <a:pt x="17" y="38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 userDrawn="1"/>
            </p:nvSpPr>
            <p:spPr bwMode="auto">
              <a:xfrm>
                <a:off x="10140951" y="5880100"/>
                <a:ext cx="31750" cy="71438"/>
              </a:xfrm>
              <a:custGeom>
                <a:avLst/>
                <a:gdLst>
                  <a:gd name="T0" fmla="*/ 84 w 100"/>
                  <a:gd name="T1" fmla="*/ 204 h 215"/>
                  <a:gd name="T2" fmla="*/ 52 w 100"/>
                  <a:gd name="T3" fmla="*/ 215 h 215"/>
                  <a:gd name="T4" fmla="*/ 16 w 100"/>
                  <a:gd name="T5" fmla="*/ 200 h 215"/>
                  <a:gd name="T6" fmla="*/ 0 w 100"/>
                  <a:gd name="T7" fmla="*/ 108 h 215"/>
                  <a:gd name="T8" fmla="*/ 16 w 100"/>
                  <a:gd name="T9" fmla="*/ 15 h 215"/>
                  <a:gd name="T10" fmla="*/ 52 w 100"/>
                  <a:gd name="T11" fmla="*/ 0 h 215"/>
                  <a:gd name="T12" fmla="*/ 85 w 100"/>
                  <a:gd name="T13" fmla="*/ 12 h 215"/>
                  <a:gd name="T14" fmla="*/ 100 w 100"/>
                  <a:gd name="T15" fmla="*/ 54 h 215"/>
                  <a:gd name="T16" fmla="*/ 75 w 100"/>
                  <a:gd name="T17" fmla="*/ 54 h 215"/>
                  <a:gd name="T18" fmla="*/ 68 w 100"/>
                  <a:gd name="T19" fmla="*/ 30 h 215"/>
                  <a:gd name="T20" fmla="*/ 52 w 100"/>
                  <a:gd name="T21" fmla="*/ 23 h 215"/>
                  <a:gd name="T22" fmla="*/ 34 w 100"/>
                  <a:gd name="T23" fmla="*/ 31 h 215"/>
                  <a:gd name="T24" fmla="*/ 26 w 100"/>
                  <a:gd name="T25" fmla="*/ 108 h 215"/>
                  <a:gd name="T26" fmla="*/ 34 w 100"/>
                  <a:gd name="T27" fmla="*/ 185 h 215"/>
                  <a:gd name="T28" fmla="*/ 52 w 100"/>
                  <a:gd name="T29" fmla="*/ 193 h 215"/>
                  <a:gd name="T30" fmla="*/ 68 w 100"/>
                  <a:gd name="T31" fmla="*/ 185 h 215"/>
                  <a:gd name="T32" fmla="*/ 75 w 100"/>
                  <a:gd name="T33" fmla="*/ 161 h 215"/>
                  <a:gd name="T34" fmla="*/ 100 w 100"/>
                  <a:gd name="T35" fmla="*/ 161 h 215"/>
                  <a:gd name="T36" fmla="*/ 84 w 100"/>
                  <a:gd name="T37" fmla="*/ 20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15">
                    <a:moveTo>
                      <a:pt x="84" y="204"/>
                    </a:moveTo>
                    <a:cubicBezTo>
                      <a:pt x="76" y="211"/>
                      <a:pt x="66" y="215"/>
                      <a:pt x="52" y="215"/>
                    </a:cubicBezTo>
                    <a:cubicBezTo>
                      <a:pt x="35" y="215"/>
                      <a:pt x="24" y="209"/>
                      <a:pt x="16" y="200"/>
                    </a:cubicBezTo>
                    <a:cubicBezTo>
                      <a:pt x="2" y="184"/>
                      <a:pt x="0" y="166"/>
                      <a:pt x="0" y="108"/>
                    </a:cubicBezTo>
                    <a:cubicBezTo>
                      <a:pt x="0" y="49"/>
                      <a:pt x="2" y="31"/>
                      <a:pt x="16" y="15"/>
                    </a:cubicBezTo>
                    <a:cubicBezTo>
                      <a:pt x="24" y="6"/>
                      <a:pt x="35" y="0"/>
                      <a:pt x="52" y="0"/>
                    </a:cubicBezTo>
                    <a:cubicBezTo>
                      <a:pt x="66" y="0"/>
                      <a:pt x="77" y="4"/>
                      <a:pt x="85" y="12"/>
                    </a:cubicBezTo>
                    <a:cubicBezTo>
                      <a:pt x="95" y="22"/>
                      <a:pt x="100" y="37"/>
                      <a:pt x="100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45"/>
                      <a:pt x="73" y="36"/>
                      <a:pt x="68" y="30"/>
                    </a:cubicBezTo>
                    <a:cubicBezTo>
                      <a:pt x="65" y="26"/>
                      <a:pt x="60" y="23"/>
                      <a:pt x="52" y="23"/>
                    </a:cubicBezTo>
                    <a:cubicBezTo>
                      <a:pt x="43" y="23"/>
                      <a:pt x="38" y="26"/>
                      <a:pt x="34" y="31"/>
                    </a:cubicBezTo>
                    <a:cubicBezTo>
                      <a:pt x="27" y="41"/>
                      <a:pt x="26" y="58"/>
                      <a:pt x="26" y="108"/>
                    </a:cubicBezTo>
                    <a:cubicBezTo>
                      <a:pt x="26" y="158"/>
                      <a:pt x="27" y="175"/>
                      <a:pt x="34" y="185"/>
                    </a:cubicBezTo>
                    <a:cubicBezTo>
                      <a:pt x="38" y="189"/>
                      <a:pt x="43" y="193"/>
                      <a:pt x="52" y="193"/>
                    </a:cubicBezTo>
                    <a:cubicBezTo>
                      <a:pt x="60" y="193"/>
                      <a:pt x="65" y="189"/>
                      <a:pt x="68" y="185"/>
                    </a:cubicBezTo>
                    <a:cubicBezTo>
                      <a:pt x="73" y="179"/>
                      <a:pt x="75" y="170"/>
                      <a:pt x="75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79"/>
                      <a:pt x="95" y="194"/>
                      <a:pt x="84" y="204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 userDrawn="1"/>
            </p:nvSpPr>
            <p:spPr bwMode="auto">
              <a:xfrm>
                <a:off x="10194926" y="5881688"/>
                <a:ext cx="34925" cy="68263"/>
              </a:xfrm>
              <a:custGeom>
                <a:avLst/>
                <a:gdLst>
                  <a:gd name="T0" fmla="*/ 17 w 22"/>
                  <a:gd name="T1" fmla="*/ 43 h 43"/>
                  <a:gd name="T2" fmla="*/ 9 w 22"/>
                  <a:gd name="T3" fmla="*/ 24 h 43"/>
                  <a:gd name="T4" fmla="*/ 5 w 22"/>
                  <a:gd name="T5" fmla="*/ 31 h 43"/>
                  <a:gd name="T6" fmla="*/ 5 w 22"/>
                  <a:gd name="T7" fmla="*/ 43 h 43"/>
                  <a:gd name="T8" fmla="*/ 0 w 22"/>
                  <a:gd name="T9" fmla="*/ 43 h 43"/>
                  <a:gd name="T10" fmla="*/ 0 w 22"/>
                  <a:gd name="T11" fmla="*/ 0 h 43"/>
                  <a:gd name="T12" fmla="*/ 5 w 22"/>
                  <a:gd name="T13" fmla="*/ 0 h 43"/>
                  <a:gd name="T14" fmla="*/ 5 w 22"/>
                  <a:gd name="T15" fmla="*/ 22 h 43"/>
                  <a:gd name="T16" fmla="*/ 16 w 22"/>
                  <a:gd name="T17" fmla="*/ 0 h 43"/>
                  <a:gd name="T18" fmla="*/ 21 w 22"/>
                  <a:gd name="T19" fmla="*/ 0 h 43"/>
                  <a:gd name="T20" fmla="*/ 12 w 22"/>
                  <a:gd name="T21" fmla="*/ 18 h 43"/>
                  <a:gd name="T22" fmla="*/ 22 w 22"/>
                  <a:gd name="T23" fmla="*/ 43 h 43"/>
                  <a:gd name="T24" fmla="*/ 17 w 22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17" y="43"/>
                    </a:moveTo>
                    <a:lnTo>
                      <a:pt x="9" y="24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2" y="18"/>
                    </a:lnTo>
                    <a:lnTo>
                      <a:pt x="22" y="43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2" name="Freeform 55"/>
              <p:cNvSpPr>
                <a:spLocks noEditPoints="1"/>
              </p:cNvSpPr>
              <p:nvPr userDrawn="1"/>
            </p:nvSpPr>
            <p:spPr bwMode="auto">
              <a:xfrm>
                <a:off x="10283826" y="5881688"/>
                <a:ext cx="31750" cy="68263"/>
              </a:xfrm>
              <a:custGeom>
                <a:avLst/>
                <a:gdLst>
                  <a:gd name="T0" fmla="*/ 48 w 98"/>
                  <a:gd name="T1" fmla="*/ 123 h 211"/>
                  <a:gd name="T2" fmla="*/ 26 w 98"/>
                  <a:gd name="T3" fmla="*/ 123 h 211"/>
                  <a:gd name="T4" fmla="*/ 26 w 98"/>
                  <a:gd name="T5" fmla="*/ 211 h 211"/>
                  <a:gd name="T6" fmla="*/ 0 w 98"/>
                  <a:gd name="T7" fmla="*/ 211 h 211"/>
                  <a:gd name="T8" fmla="*/ 0 w 98"/>
                  <a:gd name="T9" fmla="*/ 0 h 211"/>
                  <a:gd name="T10" fmla="*/ 48 w 98"/>
                  <a:gd name="T11" fmla="*/ 0 h 211"/>
                  <a:gd name="T12" fmla="*/ 98 w 98"/>
                  <a:gd name="T13" fmla="*/ 62 h 211"/>
                  <a:gd name="T14" fmla="*/ 48 w 98"/>
                  <a:gd name="T15" fmla="*/ 123 h 211"/>
                  <a:gd name="T16" fmla="*/ 47 w 98"/>
                  <a:gd name="T17" fmla="*/ 23 h 211"/>
                  <a:gd name="T18" fmla="*/ 26 w 98"/>
                  <a:gd name="T19" fmla="*/ 23 h 211"/>
                  <a:gd name="T20" fmla="*/ 26 w 98"/>
                  <a:gd name="T21" fmla="*/ 100 h 211"/>
                  <a:gd name="T22" fmla="*/ 47 w 98"/>
                  <a:gd name="T23" fmla="*/ 100 h 211"/>
                  <a:gd name="T24" fmla="*/ 72 w 98"/>
                  <a:gd name="T25" fmla="*/ 62 h 211"/>
                  <a:gd name="T26" fmla="*/ 47 w 98"/>
                  <a:gd name="T27" fmla="*/ 2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11">
                    <a:moveTo>
                      <a:pt x="48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9" y="0"/>
                      <a:pt x="98" y="15"/>
                      <a:pt x="98" y="62"/>
                    </a:cubicBezTo>
                    <a:cubicBezTo>
                      <a:pt x="98" y="108"/>
                      <a:pt x="79" y="123"/>
                      <a:pt x="48" y="123"/>
                    </a:cubicBezTo>
                    <a:close/>
                    <a:moveTo>
                      <a:pt x="4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64" y="100"/>
                      <a:pt x="72" y="90"/>
                      <a:pt x="72" y="62"/>
                    </a:cubicBezTo>
                    <a:cubicBezTo>
                      <a:pt x="72" y="33"/>
                      <a:pt x="64" y="23"/>
                      <a:pt x="47" y="2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3" name="Freeform 56"/>
              <p:cNvSpPr>
                <a:spLocks noEditPoints="1"/>
              </p:cNvSpPr>
              <p:nvPr userDrawn="1"/>
            </p:nvSpPr>
            <p:spPr bwMode="auto">
              <a:xfrm>
                <a:off x="10336213" y="5880100"/>
                <a:ext cx="33338" cy="71438"/>
              </a:xfrm>
              <a:custGeom>
                <a:avLst/>
                <a:gdLst>
                  <a:gd name="T0" fmla="*/ 87 w 103"/>
                  <a:gd name="T1" fmla="*/ 200 h 215"/>
                  <a:gd name="T2" fmla="*/ 51 w 103"/>
                  <a:gd name="T3" fmla="*/ 215 h 215"/>
                  <a:gd name="T4" fmla="*/ 15 w 103"/>
                  <a:gd name="T5" fmla="*/ 200 h 215"/>
                  <a:gd name="T6" fmla="*/ 0 w 103"/>
                  <a:gd name="T7" fmla="*/ 108 h 215"/>
                  <a:gd name="T8" fmla="*/ 15 w 103"/>
                  <a:gd name="T9" fmla="*/ 15 h 215"/>
                  <a:gd name="T10" fmla="*/ 51 w 103"/>
                  <a:gd name="T11" fmla="*/ 0 h 215"/>
                  <a:gd name="T12" fmla="*/ 87 w 103"/>
                  <a:gd name="T13" fmla="*/ 15 h 215"/>
                  <a:gd name="T14" fmla="*/ 103 w 103"/>
                  <a:gd name="T15" fmla="*/ 108 h 215"/>
                  <a:gd name="T16" fmla="*/ 87 w 103"/>
                  <a:gd name="T17" fmla="*/ 200 h 215"/>
                  <a:gd name="T18" fmla="*/ 68 w 103"/>
                  <a:gd name="T19" fmla="*/ 31 h 215"/>
                  <a:gd name="T20" fmla="*/ 51 w 103"/>
                  <a:gd name="T21" fmla="*/ 23 h 215"/>
                  <a:gd name="T22" fmla="*/ 34 w 103"/>
                  <a:gd name="T23" fmla="*/ 31 h 215"/>
                  <a:gd name="T24" fmla="*/ 25 w 103"/>
                  <a:gd name="T25" fmla="*/ 108 h 215"/>
                  <a:gd name="T26" fmla="*/ 34 w 103"/>
                  <a:gd name="T27" fmla="*/ 185 h 215"/>
                  <a:gd name="T28" fmla="*/ 51 w 103"/>
                  <a:gd name="T29" fmla="*/ 193 h 215"/>
                  <a:gd name="T30" fmla="*/ 68 w 103"/>
                  <a:gd name="T31" fmla="*/ 185 h 215"/>
                  <a:gd name="T32" fmla="*/ 77 w 103"/>
                  <a:gd name="T33" fmla="*/ 108 h 215"/>
                  <a:gd name="T34" fmla="*/ 68 w 103"/>
                  <a:gd name="T35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15">
                    <a:moveTo>
                      <a:pt x="87" y="200"/>
                    </a:moveTo>
                    <a:cubicBezTo>
                      <a:pt x="79" y="209"/>
                      <a:pt x="68" y="215"/>
                      <a:pt x="51" y="215"/>
                    </a:cubicBezTo>
                    <a:cubicBezTo>
                      <a:pt x="35" y="215"/>
                      <a:pt x="23" y="209"/>
                      <a:pt x="15" y="200"/>
                    </a:cubicBezTo>
                    <a:cubicBezTo>
                      <a:pt x="1" y="185"/>
                      <a:pt x="0" y="166"/>
                      <a:pt x="0" y="108"/>
                    </a:cubicBezTo>
                    <a:cubicBezTo>
                      <a:pt x="0" y="49"/>
                      <a:pt x="1" y="30"/>
                      <a:pt x="15" y="15"/>
                    </a:cubicBezTo>
                    <a:cubicBezTo>
                      <a:pt x="23" y="6"/>
                      <a:pt x="35" y="0"/>
                      <a:pt x="51" y="0"/>
                    </a:cubicBezTo>
                    <a:cubicBezTo>
                      <a:pt x="68" y="0"/>
                      <a:pt x="79" y="6"/>
                      <a:pt x="87" y="15"/>
                    </a:cubicBezTo>
                    <a:cubicBezTo>
                      <a:pt x="101" y="30"/>
                      <a:pt x="103" y="49"/>
                      <a:pt x="103" y="108"/>
                    </a:cubicBezTo>
                    <a:cubicBezTo>
                      <a:pt x="103" y="166"/>
                      <a:pt x="101" y="185"/>
                      <a:pt x="87" y="200"/>
                    </a:cubicBezTo>
                    <a:close/>
                    <a:moveTo>
                      <a:pt x="68" y="31"/>
                    </a:moveTo>
                    <a:cubicBezTo>
                      <a:pt x="65" y="26"/>
                      <a:pt x="59" y="23"/>
                      <a:pt x="51" y="23"/>
                    </a:cubicBezTo>
                    <a:cubicBezTo>
                      <a:pt x="43" y="23"/>
                      <a:pt x="37" y="26"/>
                      <a:pt x="34" y="31"/>
                    </a:cubicBezTo>
                    <a:cubicBezTo>
                      <a:pt x="26" y="41"/>
                      <a:pt x="25" y="58"/>
                      <a:pt x="25" y="108"/>
                    </a:cubicBezTo>
                    <a:cubicBezTo>
                      <a:pt x="25" y="158"/>
                      <a:pt x="26" y="175"/>
                      <a:pt x="34" y="185"/>
                    </a:cubicBezTo>
                    <a:cubicBezTo>
                      <a:pt x="37" y="189"/>
                      <a:pt x="43" y="193"/>
                      <a:pt x="51" y="193"/>
                    </a:cubicBezTo>
                    <a:cubicBezTo>
                      <a:pt x="59" y="193"/>
                      <a:pt x="65" y="189"/>
                      <a:pt x="68" y="185"/>
                    </a:cubicBezTo>
                    <a:cubicBezTo>
                      <a:pt x="76" y="175"/>
                      <a:pt x="77" y="158"/>
                      <a:pt x="77" y="108"/>
                    </a:cubicBezTo>
                    <a:cubicBezTo>
                      <a:pt x="77" y="58"/>
                      <a:pt x="76" y="41"/>
                      <a:pt x="68" y="31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4" name="Rectangle 57"/>
              <p:cNvSpPr>
                <a:spLocks noChangeArrowheads="1"/>
              </p:cNvSpPr>
              <p:nvPr userDrawn="1"/>
            </p:nvSpPr>
            <p:spPr bwMode="auto">
              <a:xfrm>
                <a:off x="10393363" y="5881688"/>
                <a:ext cx="7938" cy="68263"/>
              </a:xfrm>
              <a:prstGeom prst="rect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 userDrawn="1"/>
            </p:nvSpPr>
            <p:spPr bwMode="auto">
              <a:xfrm>
                <a:off x="10425113" y="5881688"/>
                <a:ext cx="33338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13 h 43"/>
                  <a:gd name="T4" fmla="*/ 5 w 21"/>
                  <a:gd name="T5" fmla="*/ 43 h 43"/>
                  <a:gd name="T6" fmla="*/ 0 w 21"/>
                  <a:gd name="T7" fmla="*/ 43 h 43"/>
                  <a:gd name="T8" fmla="*/ 0 w 21"/>
                  <a:gd name="T9" fmla="*/ 0 h 43"/>
                  <a:gd name="T10" fmla="*/ 5 w 21"/>
                  <a:gd name="T11" fmla="*/ 0 h 43"/>
                  <a:gd name="T12" fmla="*/ 16 w 21"/>
                  <a:gd name="T13" fmla="*/ 29 h 43"/>
                  <a:gd name="T14" fmla="*/ 16 w 21"/>
                  <a:gd name="T15" fmla="*/ 0 h 43"/>
                  <a:gd name="T16" fmla="*/ 21 w 21"/>
                  <a:gd name="T17" fmla="*/ 0 h 43"/>
                  <a:gd name="T18" fmla="*/ 21 w 21"/>
                  <a:gd name="T19" fmla="*/ 43 h 43"/>
                  <a:gd name="T20" fmla="*/ 16 w 2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6" y="43"/>
                    </a:moveTo>
                    <a:lnTo>
                      <a:pt x="5" y="1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9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43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 userDrawn="1"/>
            </p:nvSpPr>
            <p:spPr bwMode="auto">
              <a:xfrm>
                <a:off x="10479088" y="5881688"/>
                <a:ext cx="31750" cy="68263"/>
              </a:xfrm>
              <a:custGeom>
                <a:avLst/>
                <a:gdLst>
                  <a:gd name="T0" fmla="*/ 12 w 20"/>
                  <a:gd name="T1" fmla="*/ 4 h 43"/>
                  <a:gd name="T2" fmla="*/ 12 w 20"/>
                  <a:gd name="T3" fmla="*/ 43 h 43"/>
                  <a:gd name="T4" fmla="*/ 7 w 20"/>
                  <a:gd name="T5" fmla="*/ 43 h 43"/>
                  <a:gd name="T6" fmla="*/ 7 w 20"/>
                  <a:gd name="T7" fmla="*/ 4 h 43"/>
                  <a:gd name="T8" fmla="*/ 0 w 20"/>
                  <a:gd name="T9" fmla="*/ 4 h 43"/>
                  <a:gd name="T10" fmla="*/ 0 w 20"/>
                  <a:gd name="T11" fmla="*/ 0 h 43"/>
                  <a:gd name="T12" fmla="*/ 20 w 20"/>
                  <a:gd name="T13" fmla="*/ 0 h 43"/>
                  <a:gd name="T14" fmla="*/ 20 w 20"/>
                  <a:gd name="T15" fmla="*/ 4 h 43"/>
                  <a:gd name="T16" fmla="*/ 12 w 20"/>
                  <a:gd name="T1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3">
                    <a:moveTo>
                      <a:pt x="12" y="4"/>
                    </a:moveTo>
                    <a:lnTo>
                      <a:pt x="12" y="43"/>
                    </a:lnTo>
                    <a:lnTo>
                      <a:pt x="7" y="43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7" name="Rectangle 60"/>
              <p:cNvSpPr>
                <a:spLocks noChangeArrowheads="1"/>
              </p:cNvSpPr>
              <p:nvPr userDrawn="1"/>
            </p:nvSpPr>
            <p:spPr bwMode="auto">
              <a:xfrm>
                <a:off x="9986963" y="6003925"/>
                <a:ext cx="22225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 userDrawn="1"/>
            </p:nvSpPr>
            <p:spPr bwMode="auto">
              <a:xfrm>
                <a:off x="10045701" y="6003925"/>
                <a:ext cx="77788" cy="146050"/>
              </a:xfrm>
              <a:custGeom>
                <a:avLst/>
                <a:gdLst>
                  <a:gd name="T0" fmla="*/ 36 w 49"/>
                  <a:gd name="T1" fmla="*/ 92 h 92"/>
                  <a:gd name="T2" fmla="*/ 14 w 49"/>
                  <a:gd name="T3" fmla="*/ 37 h 92"/>
                  <a:gd name="T4" fmla="*/ 14 w 49"/>
                  <a:gd name="T5" fmla="*/ 92 h 92"/>
                  <a:gd name="T6" fmla="*/ 0 w 49"/>
                  <a:gd name="T7" fmla="*/ 92 h 92"/>
                  <a:gd name="T8" fmla="*/ 0 w 49"/>
                  <a:gd name="T9" fmla="*/ 0 h 92"/>
                  <a:gd name="T10" fmla="*/ 13 w 49"/>
                  <a:gd name="T11" fmla="*/ 0 h 92"/>
                  <a:gd name="T12" fmla="*/ 34 w 49"/>
                  <a:gd name="T13" fmla="*/ 55 h 92"/>
                  <a:gd name="T14" fmla="*/ 34 w 49"/>
                  <a:gd name="T15" fmla="*/ 0 h 92"/>
                  <a:gd name="T16" fmla="*/ 49 w 49"/>
                  <a:gd name="T17" fmla="*/ 0 h 92"/>
                  <a:gd name="T18" fmla="*/ 49 w 49"/>
                  <a:gd name="T19" fmla="*/ 92 h 92"/>
                  <a:gd name="T20" fmla="*/ 36 w 49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9" y="0"/>
                    </a:lnTo>
                    <a:lnTo>
                      <a:pt x="49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 userDrawn="1"/>
            </p:nvSpPr>
            <p:spPr bwMode="auto">
              <a:xfrm>
                <a:off x="10160001" y="6003925"/>
                <a:ext cx="60325" cy="146050"/>
              </a:xfrm>
              <a:custGeom>
                <a:avLst/>
                <a:gdLst>
                  <a:gd name="T0" fmla="*/ 14 w 38"/>
                  <a:gd name="T1" fmla="*/ 13 h 92"/>
                  <a:gd name="T2" fmla="*/ 14 w 38"/>
                  <a:gd name="T3" fmla="*/ 39 h 92"/>
                  <a:gd name="T4" fmla="*/ 35 w 38"/>
                  <a:gd name="T5" fmla="*/ 39 h 92"/>
                  <a:gd name="T6" fmla="*/ 35 w 38"/>
                  <a:gd name="T7" fmla="*/ 52 h 92"/>
                  <a:gd name="T8" fmla="*/ 14 w 38"/>
                  <a:gd name="T9" fmla="*/ 52 h 92"/>
                  <a:gd name="T10" fmla="*/ 14 w 38"/>
                  <a:gd name="T11" fmla="*/ 92 h 92"/>
                  <a:gd name="T12" fmla="*/ 0 w 38"/>
                  <a:gd name="T13" fmla="*/ 92 h 92"/>
                  <a:gd name="T14" fmla="*/ 0 w 38"/>
                  <a:gd name="T15" fmla="*/ 0 h 92"/>
                  <a:gd name="T16" fmla="*/ 38 w 38"/>
                  <a:gd name="T17" fmla="*/ 0 h 92"/>
                  <a:gd name="T18" fmla="*/ 38 w 38"/>
                  <a:gd name="T19" fmla="*/ 13 h 92"/>
                  <a:gd name="T20" fmla="*/ 14 w 38"/>
                  <a:gd name="T21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2">
                    <a:moveTo>
                      <a:pt x="14" y="13"/>
                    </a:moveTo>
                    <a:lnTo>
                      <a:pt x="14" y="39"/>
                    </a:lnTo>
                    <a:lnTo>
                      <a:pt x="35" y="39"/>
                    </a:lnTo>
                    <a:lnTo>
                      <a:pt x="35" y="52"/>
                    </a:lnTo>
                    <a:lnTo>
                      <a:pt x="14" y="52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0" name="Rectangle 63"/>
              <p:cNvSpPr>
                <a:spLocks noChangeArrowheads="1"/>
              </p:cNvSpPr>
              <p:nvPr userDrawn="1"/>
            </p:nvSpPr>
            <p:spPr bwMode="auto">
              <a:xfrm>
                <a:off x="10252076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 userDrawn="1"/>
            </p:nvSpPr>
            <p:spPr bwMode="auto">
              <a:xfrm>
                <a:off x="10312401" y="6003925"/>
                <a:ext cx="76200" cy="146050"/>
              </a:xfrm>
              <a:custGeom>
                <a:avLst/>
                <a:gdLst>
                  <a:gd name="T0" fmla="*/ 36 w 48"/>
                  <a:gd name="T1" fmla="*/ 92 h 92"/>
                  <a:gd name="T2" fmla="*/ 14 w 48"/>
                  <a:gd name="T3" fmla="*/ 37 h 92"/>
                  <a:gd name="T4" fmla="*/ 14 w 48"/>
                  <a:gd name="T5" fmla="*/ 92 h 92"/>
                  <a:gd name="T6" fmla="*/ 0 w 48"/>
                  <a:gd name="T7" fmla="*/ 92 h 92"/>
                  <a:gd name="T8" fmla="*/ 0 w 48"/>
                  <a:gd name="T9" fmla="*/ 0 h 92"/>
                  <a:gd name="T10" fmla="*/ 12 w 48"/>
                  <a:gd name="T11" fmla="*/ 0 h 92"/>
                  <a:gd name="T12" fmla="*/ 34 w 48"/>
                  <a:gd name="T13" fmla="*/ 55 h 92"/>
                  <a:gd name="T14" fmla="*/ 34 w 48"/>
                  <a:gd name="T15" fmla="*/ 0 h 92"/>
                  <a:gd name="T16" fmla="*/ 48 w 48"/>
                  <a:gd name="T17" fmla="*/ 0 h 92"/>
                  <a:gd name="T18" fmla="*/ 48 w 48"/>
                  <a:gd name="T19" fmla="*/ 92 h 92"/>
                  <a:gd name="T20" fmla="*/ 36 w 48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92">
                    <a:moveTo>
                      <a:pt x="36" y="92"/>
                    </a:moveTo>
                    <a:lnTo>
                      <a:pt x="14" y="37"/>
                    </a:lnTo>
                    <a:lnTo>
                      <a:pt x="14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4" y="55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48" y="92"/>
                    </a:lnTo>
                    <a:lnTo>
                      <a:pt x="36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2" name="Rectangle 65"/>
              <p:cNvSpPr>
                <a:spLocks noChangeArrowheads="1"/>
              </p:cNvSpPr>
              <p:nvPr userDrawn="1"/>
            </p:nvSpPr>
            <p:spPr bwMode="auto">
              <a:xfrm>
                <a:off x="10425113" y="6003925"/>
                <a:ext cx="23813" cy="146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 userDrawn="1"/>
            </p:nvSpPr>
            <p:spPr bwMode="auto">
              <a:xfrm>
                <a:off x="10479088" y="6003925"/>
                <a:ext cx="71438" cy="146050"/>
              </a:xfrm>
              <a:custGeom>
                <a:avLst/>
                <a:gdLst>
                  <a:gd name="T0" fmla="*/ 30 w 45"/>
                  <a:gd name="T1" fmla="*/ 13 h 92"/>
                  <a:gd name="T2" fmla="*/ 30 w 45"/>
                  <a:gd name="T3" fmla="*/ 92 h 92"/>
                  <a:gd name="T4" fmla="*/ 15 w 45"/>
                  <a:gd name="T5" fmla="*/ 92 h 92"/>
                  <a:gd name="T6" fmla="*/ 15 w 45"/>
                  <a:gd name="T7" fmla="*/ 13 h 92"/>
                  <a:gd name="T8" fmla="*/ 0 w 45"/>
                  <a:gd name="T9" fmla="*/ 13 h 92"/>
                  <a:gd name="T10" fmla="*/ 0 w 45"/>
                  <a:gd name="T11" fmla="*/ 0 h 92"/>
                  <a:gd name="T12" fmla="*/ 45 w 45"/>
                  <a:gd name="T13" fmla="*/ 0 h 92"/>
                  <a:gd name="T14" fmla="*/ 45 w 45"/>
                  <a:gd name="T15" fmla="*/ 13 h 92"/>
                  <a:gd name="T16" fmla="*/ 30 w 45"/>
                  <a:gd name="T17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92">
                    <a:moveTo>
                      <a:pt x="30" y="13"/>
                    </a:moveTo>
                    <a:lnTo>
                      <a:pt x="30" y="92"/>
                    </a:lnTo>
                    <a:lnTo>
                      <a:pt x="15" y="92"/>
                    </a:lnTo>
                    <a:lnTo>
                      <a:pt x="15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 userDrawn="1"/>
            </p:nvSpPr>
            <p:spPr bwMode="auto">
              <a:xfrm>
                <a:off x="10574338" y="6003925"/>
                <a:ext cx="79375" cy="146050"/>
              </a:xfrm>
              <a:custGeom>
                <a:avLst/>
                <a:gdLst>
                  <a:gd name="T0" fmla="*/ 32 w 50"/>
                  <a:gd name="T1" fmla="*/ 56 h 92"/>
                  <a:gd name="T2" fmla="*/ 32 w 50"/>
                  <a:gd name="T3" fmla="*/ 92 h 92"/>
                  <a:gd name="T4" fmla="*/ 17 w 50"/>
                  <a:gd name="T5" fmla="*/ 92 h 92"/>
                  <a:gd name="T6" fmla="*/ 17 w 50"/>
                  <a:gd name="T7" fmla="*/ 56 h 92"/>
                  <a:gd name="T8" fmla="*/ 0 w 50"/>
                  <a:gd name="T9" fmla="*/ 0 h 92"/>
                  <a:gd name="T10" fmla="*/ 16 w 50"/>
                  <a:gd name="T11" fmla="*/ 0 h 92"/>
                  <a:gd name="T12" fmla="*/ 25 w 50"/>
                  <a:gd name="T13" fmla="*/ 36 h 92"/>
                  <a:gd name="T14" fmla="*/ 34 w 50"/>
                  <a:gd name="T15" fmla="*/ 0 h 92"/>
                  <a:gd name="T16" fmla="*/ 50 w 50"/>
                  <a:gd name="T17" fmla="*/ 0 h 92"/>
                  <a:gd name="T18" fmla="*/ 32 w 50"/>
                  <a:gd name="T1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92">
                    <a:moveTo>
                      <a:pt x="32" y="56"/>
                    </a:moveTo>
                    <a:lnTo>
                      <a:pt x="32" y="92"/>
                    </a:lnTo>
                    <a:lnTo>
                      <a:pt x="17" y="92"/>
                    </a:lnTo>
                    <a:lnTo>
                      <a:pt x="17" y="5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5" y="3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72183E"/>
                  </a:buClr>
                </a:pPr>
                <a:endParaRPr lang="en-US">
                  <a:solidFill>
                    <a:srgbClr val="4D4D4F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970" y="5076024"/>
              <a:ext cx="2633472" cy="76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31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4" y="0"/>
            <a:ext cx="689704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24" tIns="45713" rIns="91424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ct val="115000"/>
            </a:pPr>
            <a:endParaRPr lang="en-US" sz="3200" dirty="0" smtClean="0">
              <a:latin typeface="+mn-lt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ct val="115000"/>
            </a:pPr>
            <a:endParaRPr lang="en-US" sz="3200" dirty="0" smtClean="0">
              <a:latin typeface="+mn-lt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1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24" tIns="45713" rIns="91424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ct val="115000"/>
            </a:pPr>
            <a:endParaRPr lang="en-US" sz="3200" dirty="0" smtClean="0">
              <a:latin typeface="+mn-lt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24" tIns="45713" rIns="91424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ct val="115000"/>
            </a:pPr>
            <a:r>
              <a:rPr lang="en-US" sz="3200" dirty="0" smtClean="0">
                <a:latin typeface="+mn-lt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3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ooter_Copyright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chemeClr val="bg1"/>
                </a:solidFill>
              </a:rPr>
              <a:t>©2017 Check Point Software Technologies</a:t>
            </a:r>
            <a:r>
              <a:rPr lang="en-US" sz="1100" kern="0" baseline="0" dirty="0" smtClean="0">
                <a:solidFill>
                  <a:schemeClr val="bg1"/>
                </a:solidFill>
              </a:rPr>
              <a:t> </a:t>
            </a:r>
            <a:r>
              <a:rPr lang="en-US" sz="1100" kern="0" dirty="0" smtClean="0">
                <a:solidFill>
                  <a:schemeClr val="bg1"/>
                </a:solidFill>
              </a:rPr>
              <a:t>Ltd. 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81" y="2171241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100" b="0" cap="all" baseline="0">
                <a:solidFill>
                  <a:schemeClr val="bg1"/>
                </a:solidFill>
              </a:defRPr>
            </a:lvl1pPr>
            <a:lvl5pPr marL="13711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9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1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131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3" name="Footer_security classification"/>
          <p:cNvSpPr>
            <a:spLocks noGrp="1"/>
          </p:cNvSpPr>
          <p:nvPr userDrawn="1">
            <p:ph type="ftr" sz="quarter" idx="3"/>
          </p:nvPr>
        </p:nvSpPr>
        <p:spPr>
          <a:xfrm>
            <a:off x="4199964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3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Agenda list"/>
          <p:cNvSpPr>
            <a:spLocks noGrp="1"/>
          </p:cNvSpPr>
          <p:nvPr>
            <p:ph sz="quarter" idx="12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Font typeface="Calibri" panose="020F050202020403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576072" indent="-228600">
              <a:buFont typeface="Calibri" panose="020F0502020204030204" pitchFamily="34" charset="0"/>
              <a:buChar char="̶"/>
              <a:defRPr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166813" y="976680"/>
            <a:ext cx="8483330" cy="7072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33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31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800">
                <a:solidFill>
                  <a:schemeClr val="tx1"/>
                </a:solidFill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4461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 Bullets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Sub-title_column 3"/>
          <p:cNvSpPr>
            <a:spLocks noGrp="1"/>
          </p:cNvSpPr>
          <p:nvPr userDrawn="1"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ub-title_column 2"/>
          <p:cNvSpPr>
            <a:spLocks noGrp="1"/>
          </p:cNvSpPr>
          <p:nvPr userDrawn="1"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98573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tabLst>
                <a:tab pos="688975" algn="l"/>
              </a:tabLst>
              <a:defRPr sz="1600">
                <a:solidFill>
                  <a:schemeClr val="tx1"/>
                </a:solidFill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Calibri" panose="020F0502020204030204" pitchFamily="34" charset="0"/>
              <a:buChar char="̶"/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865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_security classific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08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1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Half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nk Background"/>
          <p:cNvGrpSpPr/>
          <p:nvPr userDrawn="1"/>
        </p:nvGrpSpPr>
        <p:grpSpPr>
          <a:xfrm>
            <a:off x="6127749" y="1639737"/>
            <a:ext cx="6067112" cy="3810151"/>
            <a:chOff x="6127749" y="1639737"/>
            <a:chExt cx="6067112" cy="3785633"/>
          </a:xfrm>
        </p:grpSpPr>
        <p:sp>
          <p:nvSpPr>
            <p:cNvPr id="12" name="Pink: 43%"/>
            <p:cNvSpPr/>
            <p:nvPr userDrawn="1"/>
          </p:nvSpPr>
          <p:spPr bwMode="gray">
            <a:xfrm>
              <a:off x="10782300" y="1639737"/>
              <a:ext cx="689705" cy="3783164"/>
            </a:xfrm>
            <a:prstGeom prst="rect">
              <a:avLst/>
            </a:prstGeom>
            <a:solidFill>
              <a:srgbClr val="E45785">
                <a:alpha val="56863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4" name="Background pink"/>
            <p:cNvSpPr/>
            <p:nvPr userDrawn="1"/>
          </p:nvSpPr>
          <p:spPr bwMode="auto">
            <a:xfrm>
              <a:off x="6127749" y="1639737"/>
              <a:ext cx="4991355" cy="3783164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5" name="Pink: 54%"/>
            <p:cNvSpPr/>
            <p:nvPr userDrawn="1"/>
          </p:nvSpPr>
          <p:spPr bwMode="gray">
            <a:xfrm>
              <a:off x="10782300" y="1639737"/>
              <a:ext cx="1049449" cy="3783164"/>
            </a:xfrm>
            <a:prstGeom prst="rect">
              <a:avLst/>
            </a:prstGeom>
            <a:solidFill>
              <a:srgbClr val="E45785">
                <a:alpha val="45490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sp>
          <p:nvSpPr>
            <p:cNvPr id="18" name="Pink:65%"/>
            <p:cNvSpPr/>
            <p:nvPr userDrawn="1"/>
          </p:nvSpPr>
          <p:spPr bwMode="gray">
            <a:xfrm>
              <a:off x="11017189" y="1642206"/>
              <a:ext cx="1177672" cy="3783164"/>
            </a:xfrm>
            <a:prstGeom prst="rect">
              <a:avLst/>
            </a:prstGeom>
            <a:solidFill>
              <a:srgbClr val="E45785">
                <a:alpha val="34902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r>
                <a:rPr lang="en-US" sz="3200" dirty="0" smtClean="0">
                  <a:solidFill>
                    <a:srgbClr val="4D4D4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7" name="Credit text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6" name="Quote text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Title"/>
          <p:cNvSpPr>
            <a:spLocks noGrp="1"/>
          </p:cNvSpPr>
          <p:nvPr userDrawn="1">
            <p:ph type="title"/>
          </p:nvPr>
        </p:nvSpPr>
        <p:spPr>
          <a:xfrm>
            <a:off x="583842" y="460552"/>
            <a:ext cx="985733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881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nk: 43%"/>
          <p:cNvSpPr/>
          <p:nvPr userDrawn="1"/>
        </p:nvSpPr>
        <p:spPr bwMode="gray">
          <a:xfrm>
            <a:off x="10782300" y="0"/>
            <a:ext cx="689705" cy="6858000"/>
          </a:xfrm>
          <a:prstGeom prst="rect">
            <a:avLst/>
          </a:prstGeom>
          <a:solidFill>
            <a:srgbClr val="E45785">
              <a:alpha val="56863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5" name="Background pink"/>
          <p:cNvSpPr/>
          <p:nvPr userDrawn="1"/>
        </p:nvSpPr>
        <p:spPr bwMode="auto">
          <a:xfrm>
            <a:off x="1" y="0"/>
            <a:ext cx="11119104" cy="6858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7" name="Pink: 54%"/>
          <p:cNvSpPr/>
          <p:nvPr userDrawn="1"/>
        </p:nvSpPr>
        <p:spPr bwMode="gray">
          <a:xfrm>
            <a:off x="10782300" y="0"/>
            <a:ext cx="1049449" cy="6858000"/>
          </a:xfrm>
          <a:prstGeom prst="rect">
            <a:avLst/>
          </a:prstGeom>
          <a:solidFill>
            <a:srgbClr val="E45785">
              <a:alpha val="45490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32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18" name="Pink:65%"/>
          <p:cNvSpPr/>
          <p:nvPr userDrawn="1"/>
        </p:nvSpPr>
        <p:spPr bwMode="gray">
          <a:xfrm>
            <a:off x="11017189" y="2469"/>
            <a:ext cx="1177672" cy="6858000"/>
          </a:xfrm>
          <a:prstGeom prst="rect">
            <a:avLst/>
          </a:prstGeom>
          <a:solidFill>
            <a:srgbClr val="E45785">
              <a:alpha val="34902"/>
            </a:srgb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r>
              <a:rPr lang="en-US" sz="3200" dirty="0" smtClean="0">
                <a:solidFill>
                  <a:srgbClr val="4D4D4F"/>
                </a:solidFill>
                <a:latin typeface="Calibri"/>
              </a:rPr>
              <a:t> </a:t>
            </a:r>
          </a:p>
        </p:txBody>
      </p:sp>
      <p:cxnSp>
        <p:nvCxnSpPr>
          <p:cNvPr id="19" name="Footer_line"/>
          <p:cNvCxnSpPr/>
          <p:nvPr userDrawn="1"/>
        </p:nvCxnSpPr>
        <p:spPr bwMode="auto">
          <a:xfrm>
            <a:off x="1" y="6541707"/>
            <a:ext cx="1111384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" hidden="1"/>
          <p:cNvSpPr>
            <a:spLocks noGrp="1"/>
          </p:cNvSpPr>
          <p:nvPr userDrawn="1"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ection title"/>
          <p:cNvSpPr>
            <a:spLocks noGrp="1"/>
          </p:cNvSpPr>
          <p:nvPr userDrawn="1">
            <p:ph type="body" sz="quarter" idx="12"/>
          </p:nvPr>
        </p:nvSpPr>
        <p:spPr bwMode="white">
          <a:xfrm>
            <a:off x="637179" y="2171235"/>
            <a:ext cx="9682338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cap="all" baseline="0">
                <a:solidFill>
                  <a:schemeClr val="bg1"/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ction number"/>
          <p:cNvSpPr>
            <a:spLocks noGrp="1"/>
          </p:cNvSpPr>
          <p:nvPr userDrawn="1">
            <p:ph type="body" sz="quarter" idx="16" hasCustomPrompt="1"/>
          </p:nvPr>
        </p:nvSpPr>
        <p:spPr bwMode="white">
          <a:xfrm>
            <a:off x="614319" y="1306287"/>
            <a:ext cx="9682338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1" baseline="0">
                <a:solidFill>
                  <a:schemeClr val="tx1">
                    <a:lumMod val="50000"/>
                  </a:schemeClr>
                </a:solidFill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Edit #</a:t>
            </a:r>
          </a:p>
        </p:txBody>
      </p:sp>
      <p:sp>
        <p:nvSpPr>
          <p:cNvPr id="16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FFFFFF">
                    <a:lumMod val="75000"/>
                  </a:srgbClr>
                </a:solidFill>
              </a:rPr>
              <a:t>©2018 Check Point Software Technologies Ltd. </a:t>
            </a:r>
            <a:endParaRPr lang="en-US" kern="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y gradient"/>
          <p:cNvSpPr/>
          <p:nvPr userDrawn="1"/>
        </p:nvSpPr>
        <p:spPr bwMode="auto">
          <a:xfrm>
            <a:off x="4241060" y="0"/>
            <a:ext cx="8039205" cy="64778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cxnSp>
        <p:nvCxnSpPr>
          <p:cNvPr id="16" name="Pink vertical line"/>
          <p:cNvCxnSpPr/>
          <p:nvPr userDrawn="1"/>
        </p:nvCxnSpPr>
        <p:spPr bwMode="auto">
          <a:xfrm>
            <a:off x="4214166" y="786856"/>
            <a:ext cx="0" cy="496503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_security classification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" hidden="1"/>
          <p:cNvSpPr>
            <a:spLocks noGrp="1"/>
          </p:cNvSpPr>
          <p:nvPr userDrawn="1"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Key points"/>
          <p:cNvSpPr>
            <a:spLocks noGrp="1"/>
          </p:cNvSpPr>
          <p:nvPr userDrawn="1">
            <p:ph type="body" sz="quarter" idx="11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667512" indent="-237744">
              <a:lnSpc>
                <a:spcPct val="95000"/>
              </a:lnSpc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 userDrawn="1">
            <p:ph type="title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6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620000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4" name="Date" hidden="1"/>
          <p:cNvSpPr>
            <a:spLocks noGrp="1"/>
          </p:cNvSpPr>
          <p:nvPr>
            <p:ph type="dt" sz="quarter" idx="1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3" name="Bullet text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467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9857339" cy="9237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_page number"/>
          <p:cNvSpPr txBox="1">
            <a:spLocks/>
          </p:cNvSpPr>
          <p:nvPr userDrawn="1"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9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0" name="Footer_copyright"/>
          <p:cNvSpPr txBox="1">
            <a:spLocks/>
          </p:cNvSpPr>
          <p:nvPr userDrawn="1"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1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21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51"/>
            <a:ext cx="1840451" cy="269820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100" kern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4199964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ctr">
              <a:defRPr sz="11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chemeClr val="accent1"/>
                </a:solidFill>
              </a:rPr>
              <a:t>©2017 Check Point Software Technologies</a:t>
            </a:r>
            <a:r>
              <a:rPr lang="en-US" sz="1100" kern="0" baseline="0" dirty="0" smtClean="0">
                <a:solidFill>
                  <a:schemeClr val="accent1"/>
                </a:solidFill>
              </a:rPr>
              <a:t> </a:t>
            </a:r>
            <a:r>
              <a:rPr lang="en-US" sz="1100" kern="0" dirty="0" smtClean="0">
                <a:solidFill>
                  <a:schemeClr val="accent1"/>
                </a:solidFill>
              </a:rPr>
              <a:t>Ltd. </a:t>
            </a:r>
            <a:endParaRPr lang="en-US" sz="1100" kern="0" dirty="0">
              <a:solidFill>
                <a:schemeClr val="accent1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6" y="6356352"/>
            <a:ext cx="2843213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Footer line"/>
          <p:cNvCxnSpPr/>
          <p:nvPr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8"/>
            <a:ext cx="11022372" cy="493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4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4" name="Check Point Logo"/>
          <p:cNvGrpSpPr>
            <a:grpSpLocks noChangeAspect="1"/>
          </p:cNvGrpSpPr>
          <p:nvPr/>
        </p:nvGrpSpPr>
        <p:grpSpPr bwMode="auto">
          <a:xfrm>
            <a:off x="10598155" y="193680"/>
            <a:ext cx="1249363" cy="779463"/>
            <a:chOff x="6676" y="122"/>
            <a:chExt cx="787" cy="49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677" y="122"/>
              <a:ext cx="78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6919" y="123"/>
              <a:ext cx="301" cy="265"/>
            </a:xfrm>
            <a:prstGeom prst="rect">
              <a:avLst/>
            </a:prstGeom>
            <a:solidFill>
              <a:srgbClr val="F48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976" y="136"/>
              <a:ext cx="200" cy="154"/>
            </a:xfrm>
            <a:custGeom>
              <a:avLst/>
              <a:gdLst>
                <a:gd name="T0" fmla="*/ 136 w 197"/>
                <a:gd name="T1" fmla="*/ 148 h 152"/>
                <a:gd name="T2" fmla="*/ 112 w 197"/>
                <a:gd name="T3" fmla="*/ 151 h 152"/>
                <a:gd name="T4" fmla="*/ 95 w 197"/>
                <a:gd name="T5" fmla="*/ 152 h 152"/>
                <a:gd name="T6" fmla="*/ 79 w 197"/>
                <a:gd name="T7" fmla="*/ 152 h 152"/>
                <a:gd name="T8" fmla="*/ 62 w 197"/>
                <a:gd name="T9" fmla="*/ 151 h 152"/>
                <a:gd name="T10" fmla="*/ 44 w 197"/>
                <a:gd name="T11" fmla="*/ 148 h 152"/>
                <a:gd name="T12" fmla="*/ 28 w 197"/>
                <a:gd name="T13" fmla="*/ 145 h 152"/>
                <a:gd name="T14" fmla="*/ 16 w 197"/>
                <a:gd name="T15" fmla="*/ 143 h 152"/>
                <a:gd name="T16" fmla="*/ 14 w 197"/>
                <a:gd name="T17" fmla="*/ 140 h 152"/>
                <a:gd name="T18" fmla="*/ 9 w 197"/>
                <a:gd name="T19" fmla="*/ 124 h 152"/>
                <a:gd name="T20" fmla="*/ 4 w 197"/>
                <a:gd name="T21" fmla="*/ 102 h 152"/>
                <a:gd name="T22" fmla="*/ 2 w 197"/>
                <a:gd name="T23" fmla="*/ 94 h 152"/>
                <a:gd name="T24" fmla="*/ 1 w 197"/>
                <a:gd name="T25" fmla="*/ 80 h 152"/>
                <a:gd name="T26" fmla="*/ 0 w 197"/>
                <a:gd name="T27" fmla="*/ 55 h 152"/>
                <a:gd name="T28" fmla="*/ 3 w 197"/>
                <a:gd name="T29" fmla="*/ 40 h 152"/>
                <a:gd name="T30" fmla="*/ 9 w 197"/>
                <a:gd name="T31" fmla="*/ 24 h 152"/>
                <a:gd name="T32" fmla="*/ 15 w 197"/>
                <a:gd name="T33" fmla="*/ 12 h 152"/>
                <a:gd name="T34" fmla="*/ 21 w 197"/>
                <a:gd name="T35" fmla="*/ 4 h 152"/>
                <a:gd name="T36" fmla="*/ 23 w 197"/>
                <a:gd name="T37" fmla="*/ 3 h 152"/>
                <a:gd name="T38" fmla="*/ 33 w 197"/>
                <a:gd name="T39" fmla="*/ 1 h 152"/>
                <a:gd name="T40" fmla="*/ 36 w 197"/>
                <a:gd name="T41" fmla="*/ 1 h 152"/>
                <a:gd name="T42" fmla="*/ 52 w 197"/>
                <a:gd name="T43" fmla="*/ 1 h 152"/>
                <a:gd name="T44" fmla="*/ 68 w 197"/>
                <a:gd name="T45" fmla="*/ 2 h 152"/>
                <a:gd name="T46" fmla="*/ 85 w 197"/>
                <a:gd name="T47" fmla="*/ 2 h 152"/>
                <a:gd name="T48" fmla="*/ 102 w 197"/>
                <a:gd name="T49" fmla="*/ 2 h 152"/>
                <a:gd name="T50" fmla="*/ 117 w 197"/>
                <a:gd name="T51" fmla="*/ 3 h 152"/>
                <a:gd name="T52" fmla="*/ 133 w 197"/>
                <a:gd name="T53" fmla="*/ 2 h 152"/>
                <a:gd name="T54" fmla="*/ 148 w 197"/>
                <a:gd name="T55" fmla="*/ 2 h 152"/>
                <a:gd name="T56" fmla="*/ 162 w 197"/>
                <a:gd name="T57" fmla="*/ 1 h 152"/>
                <a:gd name="T58" fmla="*/ 175 w 197"/>
                <a:gd name="T59" fmla="*/ 0 h 152"/>
                <a:gd name="T60" fmla="*/ 177 w 197"/>
                <a:gd name="T61" fmla="*/ 1 h 152"/>
                <a:gd name="T62" fmla="*/ 184 w 197"/>
                <a:gd name="T63" fmla="*/ 5 h 152"/>
                <a:gd name="T64" fmla="*/ 184 w 197"/>
                <a:gd name="T65" fmla="*/ 28 h 152"/>
                <a:gd name="T66" fmla="*/ 187 w 197"/>
                <a:gd name="T67" fmla="*/ 45 h 152"/>
                <a:gd name="T68" fmla="*/ 188 w 197"/>
                <a:gd name="T69" fmla="*/ 60 h 152"/>
                <a:gd name="T70" fmla="*/ 192 w 197"/>
                <a:gd name="T71" fmla="*/ 78 h 152"/>
                <a:gd name="T72" fmla="*/ 194 w 197"/>
                <a:gd name="T73" fmla="*/ 88 h 152"/>
                <a:gd name="T74" fmla="*/ 196 w 197"/>
                <a:gd name="T75" fmla="*/ 105 h 152"/>
                <a:gd name="T76" fmla="*/ 195 w 197"/>
                <a:gd name="T77" fmla="*/ 128 h 152"/>
                <a:gd name="T78" fmla="*/ 190 w 197"/>
                <a:gd name="T79" fmla="*/ 139 h 152"/>
                <a:gd name="T80" fmla="*/ 176 w 197"/>
                <a:gd name="T81" fmla="*/ 142 h 152"/>
                <a:gd name="T82" fmla="*/ 166 w 197"/>
                <a:gd name="T83" fmla="*/ 143 h 152"/>
                <a:gd name="T84" fmla="*/ 147 w 197"/>
                <a:gd name="T85" fmla="*/ 145 h 152"/>
                <a:gd name="T86" fmla="*/ 138 w 197"/>
                <a:gd name="T87" fmla="*/ 147 h 152"/>
                <a:gd name="T88" fmla="*/ 136 w 197"/>
                <a:gd name="T8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52">
                  <a:moveTo>
                    <a:pt x="136" y="148"/>
                  </a:moveTo>
                  <a:cubicBezTo>
                    <a:pt x="130" y="149"/>
                    <a:pt x="118" y="150"/>
                    <a:pt x="112" y="151"/>
                  </a:cubicBezTo>
                  <a:cubicBezTo>
                    <a:pt x="107" y="151"/>
                    <a:pt x="101" y="152"/>
                    <a:pt x="95" y="152"/>
                  </a:cubicBezTo>
                  <a:cubicBezTo>
                    <a:pt x="90" y="152"/>
                    <a:pt x="84" y="152"/>
                    <a:pt x="79" y="152"/>
                  </a:cubicBezTo>
                  <a:cubicBezTo>
                    <a:pt x="73" y="152"/>
                    <a:pt x="67" y="152"/>
                    <a:pt x="62" y="151"/>
                  </a:cubicBezTo>
                  <a:cubicBezTo>
                    <a:pt x="50" y="150"/>
                    <a:pt x="48" y="148"/>
                    <a:pt x="44" y="148"/>
                  </a:cubicBezTo>
                  <a:cubicBezTo>
                    <a:pt x="38" y="147"/>
                    <a:pt x="33" y="146"/>
                    <a:pt x="28" y="145"/>
                  </a:cubicBezTo>
                  <a:cubicBezTo>
                    <a:pt x="23" y="144"/>
                    <a:pt x="19" y="143"/>
                    <a:pt x="16" y="143"/>
                  </a:cubicBezTo>
                  <a:cubicBezTo>
                    <a:pt x="16" y="142"/>
                    <a:pt x="15" y="140"/>
                    <a:pt x="14" y="140"/>
                  </a:cubicBezTo>
                  <a:cubicBezTo>
                    <a:pt x="12" y="133"/>
                    <a:pt x="12" y="134"/>
                    <a:pt x="9" y="124"/>
                  </a:cubicBezTo>
                  <a:cubicBezTo>
                    <a:pt x="7" y="119"/>
                    <a:pt x="5" y="109"/>
                    <a:pt x="4" y="102"/>
                  </a:cubicBezTo>
                  <a:cubicBezTo>
                    <a:pt x="3" y="97"/>
                    <a:pt x="2" y="95"/>
                    <a:pt x="2" y="94"/>
                  </a:cubicBezTo>
                  <a:cubicBezTo>
                    <a:pt x="0" y="89"/>
                    <a:pt x="1" y="86"/>
                    <a:pt x="1" y="80"/>
                  </a:cubicBezTo>
                  <a:cubicBezTo>
                    <a:pt x="0" y="75"/>
                    <a:pt x="0" y="61"/>
                    <a:pt x="0" y="55"/>
                  </a:cubicBezTo>
                  <a:cubicBezTo>
                    <a:pt x="1" y="46"/>
                    <a:pt x="1" y="45"/>
                    <a:pt x="3" y="40"/>
                  </a:cubicBezTo>
                  <a:cubicBezTo>
                    <a:pt x="4" y="34"/>
                    <a:pt x="7" y="29"/>
                    <a:pt x="9" y="24"/>
                  </a:cubicBezTo>
                  <a:cubicBezTo>
                    <a:pt x="11" y="20"/>
                    <a:pt x="12" y="16"/>
                    <a:pt x="15" y="12"/>
                  </a:cubicBezTo>
                  <a:cubicBezTo>
                    <a:pt x="18" y="7"/>
                    <a:pt x="19" y="5"/>
                    <a:pt x="21" y="4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7" y="2"/>
                    <a:pt x="31" y="1"/>
                    <a:pt x="33" y="1"/>
                  </a:cubicBezTo>
                  <a:cubicBezTo>
                    <a:pt x="33" y="1"/>
                    <a:pt x="36" y="1"/>
                    <a:pt x="36" y="1"/>
                  </a:cubicBezTo>
                  <a:cubicBezTo>
                    <a:pt x="37" y="1"/>
                    <a:pt x="43" y="1"/>
                    <a:pt x="52" y="1"/>
                  </a:cubicBezTo>
                  <a:cubicBezTo>
                    <a:pt x="57" y="1"/>
                    <a:pt x="62" y="2"/>
                    <a:pt x="68" y="2"/>
                  </a:cubicBezTo>
                  <a:cubicBezTo>
                    <a:pt x="74" y="2"/>
                    <a:pt x="79" y="2"/>
                    <a:pt x="85" y="2"/>
                  </a:cubicBezTo>
                  <a:cubicBezTo>
                    <a:pt x="91" y="2"/>
                    <a:pt x="96" y="2"/>
                    <a:pt x="102" y="2"/>
                  </a:cubicBezTo>
                  <a:cubicBezTo>
                    <a:pt x="107" y="2"/>
                    <a:pt x="112" y="3"/>
                    <a:pt x="117" y="3"/>
                  </a:cubicBezTo>
                  <a:cubicBezTo>
                    <a:pt x="123" y="3"/>
                    <a:pt x="128" y="2"/>
                    <a:pt x="133" y="2"/>
                  </a:cubicBezTo>
                  <a:cubicBezTo>
                    <a:pt x="138" y="2"/>
                    <a:pt x="143" y="2"/>
                    <a:pt x="148" y="2"/>
                  </a:cubicBezTo>
                  <a:cubicBezTo>
                    <a:pt x="154" y="2"/>
                    <a:pt x="160" y="2"/>
                    <a:pt x="162" y="1"/>
                  </a:cubicBezTo>
                  <a:cubicBezTo>
                    <a:pt x="168" y="0"/>
                    <a:pt x="172" y="0"/>
                    <a:pt x="175" y="0"/>
                  </a:cubicBezTo>
                  <a:cubicBezTo>
                    <a:pt x="176" y="0"/>
                    <a:pt x="176" y="0"/>
                    <a:pt x="177" y="1"/>
                  </a:cubicBezTo>
                  <a:cubicBezTo>
                    <a:pt x="180" y="2"/>
                    <a:pt x="184" y="5"/>
                    <a:pt x="184" y="5"/>
                  </a:cubicBezTo>
                  <a:cubicBezTo>
                    <a:pt x="184" y="7"/>
                    <a:pt x="183" y="20"/>
                    <a:pt x="184" y="28"/>
                  </a:cubicBezTo>
                  <a:cubicBezTo>
                    <a:pt x="185" y="33"/>
                    <a:pt x="186" y="39"/>
                    <a:pt x="187" y="45"/>
                  </a:cubicBezTo>
                  <a:cubicBezTo>
                    <a:pt x="187" y="50"/>
                    <a:pt x="188" y="55"/>
                    <a:pt x="188" y="60"/>
                  </a:cubicBezTo>
                  <a:cubicBezTo>
                    <a:pt x="189" y="66"/>
                    <a:pt x="191" y="73"/>
                    <a:pt x="192" y="78"/>
                  </a:cubicBezTo>
                  <a:cubicBezTo>
                    <a:pt x="193" y="85"/>
                    <a:pt x="193" y="81"/>
                    <a:pt x="194" y="88"/>
                  </a:cubicBezTo>
                  <a:cubicBezTo>
                    <a:pt x="196" y="96"/>
                    <a:pt x="195" y="95"/>
                    <a:pt x="196" y="105"/>
                  </a:cubicBezTo>
                  <a:cubicBezTo>
                    <a:pt x="197" y="111"/>
                    <a:pt x="196" y="122"/>
                    <a:pt x="195" y="128"/>
                  </a:cubicBezTo>
                  <a:cubicBezTo>
                    <a:pt x="194" y="134"/>
                    <a:pt x="191" y="138"/>
                    <a:pt x="190" y="139"/>
                  </a:cubicBezTo>
                  <a:cubicBezTo>
                    <a:pt x="186" y="141"/>
                    <a:pt x="173" y="142"/>
                    <a:pt x="176" y="142"/>
                  </a:cubicBezTo>
                  <a:cubicBezTo>
                    <a:pt x="169" y="143"/>
                    <a:pt x="170" y="142"/>
                    <a:pt x="166" y="143"/>
                  </a:cubicBezTo>
                  <a:cubicBezTo>
                    <a:pt x="156" y="145"/>
                    <a:pt x="154" y="145"/>
                    <a:pt x="147" y="145"/>
                  </a:cubicBezTo>
                  <a:cubicBezTo>
                    <a:pt x="141" y="146"/>
                    <a:pt x="146" y="146"/>
                    <a:pt x="138" y="147"/>
                  </a:cubicBezTo>
                  <a:cubicBezTo>
                    <a:pt x="138" y="147"/>
                    <a:pt x="137" y="148"/>
                    <a:pt x="136" y="148"/>
                  </a:cubicBezTo>
                </a:path>
              </a:pathLst>
            </a:custGeom>
            <a:solidFill>
              <a:srgbClr val="293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998" y="144"/>
              <a:ext cx="156" cy="134"/>
            </a:xfrm>
            <a:custGeom>
              <a:avLst/>
              <a:gdLst>
                <a:gd name="T0" fmla="*/ 11 w 155"/>
                <a:gd name="T1" fmla="*/ 5 h 132"/>
                <a:gd name="T2" fmla="*/ 19 w 155"/>
                <a:gd name="T3" fmla="*/ 0 h 132"/>
                <a:gd name="T4" fmla="*/ 30 w 155"/>
                <a:gd name="T5" fmla="*/ 1 h 132"/>
                <a:gd name="T6" fmla="*/ 37 w 155"/>
                <a:gd name="T7" fmla="*/ 2 h 132"/>
                <a:gd name="T8" fmla="*/ 45 w 155"/>
                <a:gd name="T9" fmla="*/ 3 h 132"/>
                <a:gd name="T10" fmla="*/ 63 w 155"/>
                <a:gd name="T11" fmla="*/ 6 h 132"/>
                <a:gd name="T12" fmla="*/ 74 w 155"/>
                <a:gd name="T13" fmla="*/ 9 h 132"/>
                <a:gd name="T14" fmla="*/ 86 w 155"/>
                <a:gd name="T15" fmla="*/ 10 h 132"/>
                <a:gd name="T16" fmla="*/ 97 w 155"/>
                <a:gd name="T17" fmla="*/ 10 h 132"/>
                <a:gd name="T18" fmla="*/ 109 w 155"/>
                <a:gd name="T19" fmla="*/ 9 h 132"/>
                <a:gd name="T20" fmla="*/ 120 w 155"/>
                <a:gd name="T21" fmla="*/ 8 h 132"/>
                <a:gd name="T22" fmla="*/ 131 w 155"/>
                <a:gd name="T23" fmla="*/ 7 h 132"/>
                <a:gd name="T24" fmla="*/ 142 w 155"/>
                <a:gd name="T25" fmla="*/ 6 h 132"/>
                <a:gd name="T26" fmla="*/ 151 w 155"/>
                <a:gd name="T27" fmla="*/ 12 h 132"/>
                <a:gd name="T28" fmla="*/ 152 w 155"/>
                <a:gd name="T29" fmla="*/ 23 h 132"/>
                <a:gd name="T30" fmla="*/ 151 w 155"/>
                <a:gd name="T31" fmla="*/ 35 h 132"/>
                <a:gd name="T32" fmla="*/ 151 w 155"/>
                <a:gd name="T33" fmla="*/ 46 h 132"/>
                <a:gd name="T34" fmla="*/ 152 w 155"/>
                <a:gd name="T35" fmla="*/ 58 h 132"/>
                <a:gd name="T36" fmla="*/ 152 w 155"/>
                <a:gd name="T37" fmla="*/ 69 h 132"/>
                <a:gd name="T38" fmla="*/ 153 w 155"/>
                <a:gd name="T39" fmla="*/ 81 h 132"/>
                <a:gd name="T40" fmla="*/ 153 w 155"/>
                <a:gd name="T41" fmla="*/ 92 h 132"/>
                <a:gd name="T42" fmla="*/ 154 w 155"/>
                <a:gd name="T43" fmla="*/ 103 h 132"/>
                <a:gd name="T44" fmla="*/ 150 w 155"/>
                <a:gd name="T45" fmla="*/ 114 h 132"/>
                <a:gd name="T46" fmla="*/ 139 w 155"/>
                <a:gd name="T47" fmla="*/ 118 h 132"/>
                <a:gd name="T48" fmla="*/ 129 w 155"/>
                <a:gd name="T49" fmla="*/ 121 h 132"/>
                <a:gd name="T50" fmla="*/ 118 w 155"/>
                <a:gd name="T51" fmla="*/ 124 h 132"/>
                <a:gd name="T52" fmla="*/ 108 w 155"/>
                <a:gd name="T53" fmla="*/ 126 h 132"/>
                <a:gd name="T54" fmla="*/ 97 w 155"/>
                <a:gd name="T55" fmla="*/ 127 h 132"/>
                <a:gd name="T56" fmla="*/ 86 w 155"/>
                <a:gd name="T57" fmla="*/ 128 h 132"/>
                <a:gd name="T58" fmla="*/ 76 w 155"/>
                <a:gd name="T59" fmla="*/ 129 h 132"/>
                <a:gd name="T60" fmla="*/ 66 w 155"/>
                <a:gd name="T61" fmla="*/ 129 h 132"/>
                <a:gd name="T62" fmla="*/ 64 w 155"/>
                <a:gd name="T63" fmla="*/ 131 h 132"/>
                <a:gd name="T64" fmla="*/ 53 w 155"/>
                <a:gd name="T65" fmla="*/ 131 h 132"/>
                <a:gd name="T66" fmla="*/ 43 w 155"/>
                <a:gd name="T67" fmla="*/ 131 h 132"/>
                <a:gd name="T68" fmla="*/ 32 w 155"/>
                <a:gd name="T69" fmla="*/ 130 h 132"/>
                <a:gd name="T70" fmla="*/ 22 w 155"/>
                <a:gd name="T71" fmla="*/ 128 h 132"/>
                <a:gd name="T72" fmla="*/ 11 w 155"/>
                <a:gd name="T73" fmla="*/ 126 h 132"/>
                <a:gd name="T74" fmla="*/ 3 w 155"/>
                <a:gd name="T75" fmla="*/ 121 h 132"/>
                <a:gd name="T76" fmla="*/ 1 w 155"/>
                <a:gd name="T77" fmla="*/ 109 h 132"/>
                <a:gd name="T78" fmla="*/ 1 w 155"/>
                <a:gd name="T79" fmla="*/ 98 h 132"/>
                <a:gd name="T80" fmla="*/ 0 w 155"/>
                <a:gd name="T81" fmla="*/ 88 h 132"/>
                <a:gd name="T82" fmla="*/ 1 w 155"/>
                <a:gd name="T83" fmla="*/ 77 h 132"/>
                <a:gd name="T84" fmla="*/ 1 w 155"/>
                <a:gd name="T85" fmla="*/ 66 h 132"/>
                <a:gd name="T86" fmla="*/ 3 w 155"/>
                <a:gd name="T87" fmla="*/ 55 h 132"/>
                <a:gd name="T88" fmla="*/ 4 w 155"/>
                <a:gd name="T89" fmla="*/ 45 h 132"/>
                <a:gd name="T90" fmla="*/ 5 w 155"/>
                <a:gd name="T91" fmla="*/ 34 h 132"/>
                <a:gd name="T92" fmla="*/ 7 w 155"/>
                <a:gd name="T93" fmla="*/ 24 h 132"/>
                <a:gd name="T94" fmla="*/ 7 w 155"/>
                <a:gd name="T95" fmla="*/ 14 h 132"/>
                <a:gd name="T96" fmla="*/ 11 w 155"/>
                <a:gd name="T97" fmla="*/ 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2">
                  <a:moveTo>
                    <a:pt x="11" y="5"/>
                  </a:moveTo>
                  <a:cubicBezTo>
                    <a:pt x="13" y="0"/>
                    <a:pt x="15" y="0"/>
                    <a:pt x="19" y="0"/>
                  </a:cubicBezTo>
                  <a:cubicBezTo>
                    <a:pt x="22" y="0"/>
                    <a:pt x="25" y="0"/>
                    <a:pt x="30" y="1"/>
                  </a:cubicBezTo>
                  <a:cubicBezTo>
                    <a:pt x="33" y="2"/>
                    <a:pt x="33" y="1"/>
                    <a:pt x="37" y="2"/>
                  </a:cubicBezTo>
                  <a:cubicBezTo>
                    <a:pt x="40" y="3"/>
                    <a:pt x="40" y="2"/>
                    <a:pt x="45" y="3"/>
                  </a:cubicBezTo>
                  <a:cubicBezTo>
                    <a:pt x="48" y="4"/>
                    <a:pt x="59" y="6"/>
                    <a:pt x="63" y="6"/>
                  </a:cubicBezTo>
                  <a:cubicBezTo>
                    <a:pt x="67" y="7"/>
                    <a:pt x="70" y="9"/>
                    <a:pt x="74" y="9"/>
                  </a:cubicBezTo>
                  <a:cubicBezTo>
                    <a:pt x="78" y="9"/>
                    <a:pt x="82" y="10"/>
                    <a:pt x="86" y="10"/>
                  </a:cubicBezTo>
                  <a:cubicBezTo>
                    <a:pt x="90" y="10"/>
                    <a:pt x="94" y="10"/>
                    <a:pt x="97" y="10"/>
                  </a:cubicBezTo>
                  <a:cubicBezTo>
                    <a:pt x="101" y="10"/>
                    <a:pt x="105" y="9"/>
                    <a:pt x="109" y="9"/>
                  </a:cubicBezTo>
                  <a:cubicBezTo>
                    <a:pt x="113" y="9"/>
                    <a:pt x="117" y="9"/>
                    <a:pt x="120" y="8"/>
                  </a:cubicBezTo>
                  <a:cubicBezTo>
                    <a:pt x="125" y="8"/>
                    <a:pt x="128" y="7"/>
                    <a:pt x="131" y="7"/>
                  </a:cubicBezTo>
                  <a:cubicBezTo>
                    <a:pt x="135" y="5"/>
                    <a:pt x="139" y="6"/>
                    <a:pt x="142" y="6"/>
                  </a:cubicBezTo>
                  <a:cubicBezTo>
                    <a:pt x="146" y="7"/>
                    <a:pt x="149" y="9"/>
                    <a:pt x="151" y="12"/>
                  </a:cubicBezTo>
                  <a:cubicBezTo>
                    <a:pt x="152" y="15"/>
                    <a:pt x="151" y="18"/>
                    <a:pt x="152" y="23"/>
                  </a:cubicBezTo>
                  <a:cubicBezTo>
                    <a:pt x="152" y="25"/>
                    <a:pt x="151" y="30"/>
                    <a:pt x="151" y="35"/>
                  </a:cubicBezTo>
                  <a:cubicBezTo>
                    <a:pt x="151" y="38"/>
                    <a:pt x="151" y="42"/>
                    <a:pt x="151" y="46"/>
                  </a:cubicBezTo>
                  <a:cubicBezTo>
                    <a:pt x="151" y="50"/>
                    <a:pt x="152" y="54"/>
                    <a:pt x="152" y="58"/>
                  </a:cubicBezTo>
                  <a:cubicBezTo>
                    <a:pt x="152" y="62"/>
                    <a:pt x="152" y="66"/>
                    <a:pt x="152" y="69"/>
                  </a:cubicBezTo>
                  <a:cubicBezTo>
                    <a:pt x="152" y="74"/>
                    <a:pt x="153" y="77"/>
                    <a:pt x="153" y="81"/>
                  </a:cubicBezTo>
                  <a:cubicBezTo>
                    <a:pt x="153" y="85"/>
                    <a:pt x="153" y="89"/>
                    <a:pt x="153" y="92"/>
                  </a:cubicBezTo>
                  <a:cubicBezTo>
                    <a:pt x="153" y="99"/>
                    <a:pt x="154" y="97"/>
                    <a:pt x="154" y="103"/>
                  </a:cubicBezTo>
                  <a:cubicBezTo>
                    <a:pt x="153" y="109"/>
                    <a:pt x="155" y="110"/>
                    <a:pt x="150" y="114"/>
                  </a:cubicBezTo>
                  <a:cubicBezTo>
                    <a:pt x="147" y="116"/>
                    <a:pt x="144" y="118"/>
                    <a:pt x="139" y="118"/>
                  </a:cubicBezTo>
                  <a:cubicBezTo>
                    <a:pt x="138" y="119"/>
                    <a:pt x="134" y="120"/>
                    <a:pt x="129" y="121"/>
                  </a:cubicBezTo>
                  <a:cubicBezTo>
                    <a:pt x="126" y="122"/>
                    <a:pt x="122" y="123"/>
                    <a:pt x="118" y="124"/>
                  </a:cubicBezTo>
                  <a:cubicBezTo>
                    <a:pt x="115" y="124"/>
                    <a:pt x="111" y="125"/>
                    <a:pt x="108" y="126"/>
                  </a:cubicBezTo>
                  <a:cubicBezTo>
                    <a:pt x="104" y="126"/>
                    <a:pt x="101" y="127"/>
                    <a:pt x="97" y="127"/>
                  </a:cubicBezTo>
                  <a:cubicBezTo>
                    <a:pt x="94" y="128"/>
                    <a:pt x="90" y="128"/>
                    <a:pt x="86" y="128"/>
                  </a:cubicBezTo>
                  <a:cubicBezTo>
                    <a:pt x="83" y="129"/>
                    <a:pt x="79" y="128"/>
                    <a:pt x="76" y="129"/>
                  </a:cubicBezTo>
                  <a:cubicBezTo>
                    <a:pt x="72" y="129"/>
                    <a:pt x="69" y="129"/>
                    <a:pt x="66" y="129"/>
                  </a:cubicBezTo>
                  <a:cubicBezTo>
                    <a:pt x="63" y="130"/>
                    <a:pt x="66" y="130"/>
                    <a:pt x="64" y="131"/>
                  </a:cubicBezTo>
                  <a:cubicBezTo>
                    <a:pt x="61" y="132"/>
                    <a:pt x="60" y="132"/>
                    <a:pt x="53" y="131"/>
                  </a:cubicBezTo>
                  <a:cubicBezTo>
                    <a:pt x="50" y="131"/>
                    <a:pt x="47" y="131"/>
                    <a:pt x="43" y="131"/>
                  </a:cubicBezTo>
                  <a:cubicBezTo>
                    <a:pt x="40" y="131"/>
                    <a:pt x="36" y="131"/>
                    <a:pt x="32" y="130"/>
                  </a:cubicBezTo>
                  <a:cubicBezTo>
                    <a:pt x="29" y="130"/>
                    <a:pt x="25" y="129"/>
                    <a:pt x="22" y="128"/>
                  </a:cubicBezTo>
                  <a:cubicBezTo>
                    <a:pt x="18" y="127"/>
                    <a:pt x="14" y="127"/>
                    <a:pt x="11" y="126"/>
                  </a:cubicBezTo>
                  <a:cubicBezTo>
                    <a:pt x="7" y="125"/>
                    <a:pt x="4" y="123"/>
                    <a:pt x="3" y="121"/>
                  </a:cubicBezTo>
                  <a:cubicBezTo>
                    <a:pt x="2" y="119"/>
                    <a:pt x="1" y="114"/>
                    <a:pt x="1" y="109"/>
                  </a:cubicBezTo>
                  <a:cubicBezTo>
                    <a:pt x="1" y="106"/>
                    <a:pt x="1" y="102"/>
                    <a:pt x="1" y="98"/>
                  </a:cubicBezTo>
                  <a:cubicBezTo>
                    <a:pt x="1" y="95"/>
                    <a:pt x="0" y="91"/>
                    <a:pt x="0" y="88"/>
                  </a:cubicBezTo>
                  <a:cubicBezTo>
                    <a:pt x="0" y="84"/>
                    <a:pt x="0" y="81"/>
                    <a:pt x="1" y="77"/>
                  </a:cubicBezTo>
                  <a:cubicBezTo>
                    <a:pt x="1" y="73"/>
                    <a:pt x="1" y="70"/>
                    <a:pt x="1" y="66"/>
                  </a:cubicBezTo>
                  <a:cubicBezTo>
                    <a:pt x="1" y="62"/>
                    <a:pt x="2" y="59"/>
                    <a:pt x="3" y="55"/>
                  </a:cubicBezTo>
                  <a:cubicBezTo>
                    <a:pt x="3" y="52"/>
                    <a:pt x="4" y="48"/>
                    <a:pt x="4" y="45"/>
                  </a:cubicBezTo>
                  <a:cubicBezTo>
                    <a:pt x="4" y="41"/>
                    <a:pt x="4" y="38"/>
                    <a:pt x="5" y="34"/>
                  </a:cubicBezTo>
                  <a:cubicBezTo>
                    <a:pt x="5" y="31"/>
                    <a:pt x="6" y="27"/>
                    <a:pt x="7" y="24"/>
                  </a:cubicBezTo>
                  <a:cubicBezTo>
                    <a:pt x="7" y="20"/>
                    <a:pt x="7" y="17"/>
                    <a:pt x="7" y="14"/>
                  </a:cubicBezTo>
                  <a:cubicBezTo>
                    <a:pt x="8" y="9"/>
                    <a:pt x="10" y="5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927" y="289"/>
              <a:ext cx="273" cy="93"/>
            </a:xfrm>
            <a:custGeom>
              <a:avLst/>
              <a:gdLst>
                <a:gd name="T0" fmla="*/ 263 w 270"/>
                <a:gd name="T1" fmla="*/ 65 h 92"/>
                <a:gd name="T2" fmla="*/ 245 w 270"/>
                <a:gd name="T3" fmla="*/ 68 h 92"/>
                <a:gd name="T4" fmla="*/ 229 w 270"/>
                <a:gd name="T5" fmla="*/ 69 h 92"/>
                <a:gd name="T6" fmla="*/ 213 w 270"/>
                <a:gd name="T7" fmla="*/ 68 h 92"/>
                <a:gd name="T8" fmla="*/ 197 w 270"/>
                <a:gd name="T9" fmla="*/ 69 h 92"/>
                <a:gd name="T10" fmla="*/ 180 w 270"/>
                <a:gd name="T11" fmla="*/ 70 h 92"/>
                <a:gd name="T12" fmla="*/ 166 w 270"/>
                <a:gd name="T13" fmla="*/ 71 h 92"/>
                <a:gd name="T14" fmla="*/ 151 w 270"/>
                <a:gd name="T15" fmla="*/ 70 h 92"/>
                <a:gd name="T16" fmla="*/ 131 w 270"/>
                <a:gd name="T17" fmla="*/ 71 h 92"/>
                <a:gd name="T18" fmla="*/ 115 w 270"/>
                <a:gd name="T19" fmla="*/ 74 h 92"/>
                <a:gd name="T20" fmla="*/ 100 w 270"/>
                <a:gd name="T21" fmla="*/ 75 h 92"/>
                <a:gd name="T22" fmla="*/ 84 w 270"/>
                <a:gd name="T23" fmla="*/ 78 h 92"/>
                <a:gd name="T24" fmla="*/ 69 w 270"/>
                <a:gd name="T25" fmla="*/ 81 h 92"/>
                <a:gd name="T26" fmla="*/ 54 w 270"/>
                <a:gd name="T27" fmla="*/ 83 h 92"/>
                <a:gd name="T28" fmla="*/ 44 w 270"/>
                <a:gd name="T29" fmla="*/ 87 h 92"/>
                <a:gd name="T30" fmla="*/ 26 w 270"/>
                <a:gd name="T31" fmla="*/ 91 h 92"/>
                <a:gd name="T32" fmla="*/ 9 w 270"/>
                <a:gd name="T33" fmla="*/ 86 h 92"/>
                <a:gd name="T34" fmla="*/ 5 w 270"/>
                <a:gd name="T35" fmla="*/ 72 h 92"/>
                <a:gd name="T36" fmla="*/ 3 w 270"/>
                <a:gd name="T37" fmla="*/ 64 h 92"/>
                <a:gd name="T38" fmla="*/ 5 w 270"/>
                <a:gd name="T39" fmla="*/ 45 h 92"/>
                <a:gd name="T40" fmla="*/ 17 w 270"/>
                <a:gd name="T41" fmla="*/ 37 h 92"/>
                <a:gd name="T42" fmla="*/ 33 w 270"/>
                <a:gd name="T43" fmla="*/ 29 h 92"/>
                <a:gd name="T44" fmla="*/ 48 w 270"/>
                <a:gd name="T45" fmla="*/ 24 h 92"/>
                <a:gd name="T46" fmla="*/ 64 w 270"/>
                <a:gd name="T47" fmla="*/ 20 h 92"/>
                <a:gd name="T48" fmla="*/ 80 w 270"/>
                <a:gd name="T49" fmla="*/ 16 h 92"/>
                <a:gd name="T50" fmla="*/ 96 w 270"/>
                <a:gd name="T51" fmla="*/ 12 h 92"/>
                <a:gd name="T52" fmla="*/ 113 w 270"/>
                <a:gd name="T53" fmla="*/ 9 h 92"/>
                <a:gd name="T54" fmla="*/ 130 w 270"/>
                <a:gd name="T55" fmla="*/ 7 h 92"/>
                <a:gd name="T56" fmla="*/ 147 w 270"/>
                <a:gd name="T57" fmla="*/ 5 h 92"/>
                <a:gd name="T58" fmla="*/ 163 w 270"/>
                <a:gd name="T59" fmla="*/ 3 h 92"/>
                <a:gd name="T60" fmla="*/ 182 w 270"/>
                <a:gd name="T61" fmla="*/ 3 h 92"/>
                <a:gd name="T62" fmla="*/ 195 w 270"/>
                <a:gd name="T63" fmla="*/ 1 h 92"/>
                <a:gd name="T64" fmla="*/ 211 w 270"/>
                <a:gd name="T65" fmla="*/ 0 h 92"/>
                <a:gd name="T66" fmla="*/ 228 w 270"/>
                <a:gd name="T67" fmla="*/ 0 h 92"/>
                <a:gd name="T68" fmla="*/ 242 w 270"/>
                <a:gd name="T69" fmla="*/ 0 h 92"/>
                <a:gd name="T70" fmla="*/ 261 w 270"/>
                <a:gd name="T71" fmla="*/ 3 h 92"/>
                <a:gd name="T72" fmla="*/ 267 w 270"/>
                <a:gd name="T73" fmla="*/ 16 h 92"/>
                <a:gd name="T74" fmla="*/ 268 w 270"/>
                <a:gd name="T75" fmla="*/ 29 h 92"/>
                <a:gd name="T76" fmla="*/ 270 w 270"/>
                <a:gd name="T77" fmla="*/ 54 h 92"/>
                <a:gd name="T78" fmla="*/ 263 w 270"/>
                <a:gd name="T7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0" h="92">
                  <a:moveTo>
                    <a:pt x="263" y="65"/>
                  </a:moveTo>
                  <a:cubicBezTo>
                    <a:pt x="261" y="66"/>
                    <a:pt x="252" y="68"/>
                    <a:pt x="245" y="68"/>
                  </a:cubicBezTo>
                  <a:cubicBezTo>
                    <a:pt x="241" y="68"/>
                    <a:pt x="236" y="68"/>
                    <a:pt x="229" y="69"/>
                  </a:cubicBezTo>
                  <a:cubicBezTo>
                    <a:pt x="224" y="69"/>
                    <a:pt x="219" y="68"/>
                    <a:pt x="213" y="68"/>
                  </a:cubicBezTo>
                  <a:cubicBezTo>
                    <a:pt x="208" y="69"/>
                    <a:pt x="203" y="69"/>
                    <a:pt x="197" y="69"/>
                  </a:cubicBezTo>
                  <a:cubicBezTo>
                    <a:pt x="192" y="69"/>
                    <a:pt x="186" y="70"/>
                    <a:pt x="180" y="70"/>
                  </a:cubicBezTo>
                  <a:cubicBezTo>
                    <a:pt x="175" y="71"/>
                    <a:pt x="172" y="70"/>
                    <a:pt x="166" y="71"/>
                  </a:cubicBezTo>
                  <a:cubicBezTo>
                    <a:pt x="161" y="71"/>
                    <a:pt x="156" y="69"/>
                    <a:pt x="151" y="70"/>
                  </a:cubicBezTo>
                  <a:cubicBezTo>
                    <a:pt x="146" y="70"/>
                    <a:pt x="137" y="71"/>
                    <a:pt x="131" y="71"/>
                  </a:cubicBezTo>
                  <a:cubicBezTo>
                    <a:pt x="126" y="72"/>
                    <a:pt x="120" y="74"/>
                    <a:pt x="115" y="74"/>
                  </a:cubicBezTo>
                  <a:cubicBezTo>
                    <a:pt x="110" y="75"/>
                    <a:pt x="105" y="75"/>
                    <a:pt x="100" y="75"/>
                  </a:cubicBezTo>
                  <a:cubicBezTo>
                    <a:pt x="95" y="76"/>
                    <a:pt x="89" y="78"/>
                    <a:pt x="84" y="78"/>
                  </a:cubicBezTo>
                  <a:cubicBezTo>
                    <a:pt x="78" y="79"/>
                    <a:pt x="73" y="80"/>
                    <a:pt x="69" y="81"/>
                  </a:cubicBezTo>
                  <a:cubicBezTo>
                    <a:pt x="63" y="82"/>
                    <a:pt x="59" y="82"/>
                    <a:pt x="54" y="83"/>
                  </a:cubicBezTo>
                  <a:cubicBezTo>
                    <a:pt x="50" y="84"/>
                    <a:pt x="47" y="86"/>
                    <a:pt x="44" y="87"/>
                  </a:cubicBezTo>
                  <a:cubicBezTo>
                    <a:pt x="36" y="89"/>
                    <a:pt x="30" y="90"/>
                    <a:pt x="26" y="91"/>
                  </a:cubicBezTo>
                  <a:cubicBezTo>
                    <a:pt x="16" y="92"/>
                    <a:pt x="11" y="90"/>
                    <a:pt x="9" y="86"/>
                  </a:cubicBezTo>
                  <a:cubicBezTo>
                    <a:pt x="6" y="83"/>
                    <a:pt x="5" y="77"/>
                    <a:pt x="5" y="72"/>
                  </a:cubicBezTo>
                  <a:cubicBezTo>
                    <a:pt x="4" y="66"/>
                    <a:pt x="4" y="69"/>
                    <a:pt x="3" y="64"/>
                  </a:cubicBezTo>
                  <a:cubicBezTo>
                    <a:pt x="2" y="56"/>
                    <a:pt x="0" y="50"/>
                    <a:pt x="5" y="45"/>
                  </a:cubicBezTo>
                  <a:cubicBezTo>
                    <a:pt x="8" y="43"/>
                    <a:pt x="12" y="40"/>
                    <a:pt x="17" y="37"/>
                  </a:cubicBezTo>
                  <a:cubicBezTo>
                    <a:pt x="25" y="33"/>
                    <a:pt x="22" y="34"/>
                    <a:pt x="33" y="29"/>
                  </a:cubicBezTo>
                  <a:cubicBezTo>
                    <a:pt x="37" y="28"/>
                    <a:pt x="42" y="26"/>
                    <a:pt x="48" y="24"/>
                  </a:cubicBezTo>
                  <a:cubicBezTo>
                    <a:pt x="53" y="22"/>
                    <a:pt x="58" y="21"/>
                    <a:pt x="64" y="20"/>
                  </a:cubicBezTo>
                  <a:cubicBezTo>
                    <a:pt x="69" y="18"/>
                    <a:pt x="74" y="17"/>
                    <a:pt x="80" y="16"/>
                  </a:cubicBezTo>
                  <a:cubicBezTo>
                    <a:pt x="85" y="15"/>
                    <a:pt x="91" y="13"/>
                    <a:pt x="96" y="12"/>
                  </a:cubicBezTo>
                  <a:cubicBezTo>
                    <a:pt x="102" y="11"/>
                    <a:pt x="107" y="10"/>
                    <a:pt x="113" y="9"/>
                  </a:cubicBezTo>
                  <a:cubicBezTo>
                    <a:pt x="118" y="8"/>
                    <a:pt x="124" y="8"/>
                    <a:pt x="130" y="7"/>
                  </a:cubicBezTo>
                  <a:cubicBezTo>
                    <a:pt x="136" y="6"/>
                    <a:pt x="141" y="6"/>
                    <a:pt x="147" y="5"/>
                  </a:cubicBezTo>
                  <a:cubicBezTo>
                    <a:pt x="152" y="4"/>
                    <a:pt x="158" y="3"/>
                    <a:pt x="163" y="3"/>
                  </a:cubicBezTo>
                  <a:cubicBezTo>
                    <a:pt x="168" y="2"/>
                    <a:pt x="176" y="3"/>
                    <a:pt x="182" y="3"/>
                  </a:cubicBezTo>
                  <a:cubicBezTo>
                    <a:pt x="187" y="2"/>
                    <a:pt x="190" y="1"/>
                    <a:pt x="195" y="1"/>
                  </a:cubicBezTo>
                  <a:cubicBezTo>
                    <a:pt x="200" y="1"/>
                    <a:pt x="206" y="1"/>
                    <a:pt x="211" y="0"/>
                  </a:cubicBezTo>
                  <a:cubicBezTo>
                    <a:pt x="217" y="0"/>
                    <a:pt x="222" y="0"/>
                    <a:pt x="228" y="0"/>
                  </a:cubicBezTo>
                  <a:cubicBezTo>
                    <a:pt x="232" y="0"/>
                    <a:pt x="237" y="0"/>
                    <a:pt x="242" y="0"/>
                  </a:cubicBezTo>
                  <a:cubicBezTo>
                    <a:pt x="250" y="0"/>
                    <a:pt x="257" y="0"/>
                    <a:pt x="261" y="3"/>
                  </a:cubicBezTo>
                  <a:cubicBezTo>
                    <a:pt x="267" y="7"/>
                    <a:pt x="267" y="9"/>
                    <a:pt x="267" y="16"/>
                  </a:cubicBezTo>
                  <a:cubicBezTo>
                    <a:pt x="267" y="25"/>
                    <a:pt x="266" y="21"/>
                    <a:pt x="268" y="29"/>
                  </a:cubicBezTo>
                  <a:cubicBezTo>
                    <a:pt x="269" y="38"/>
                    <a:pt x="269" y="46"/>
                    <a:pt x="270" y="54"/>
                  </a:cubicBezTo>
                  <a:cubicBezTo>
                    <a:pt x="270" y="58"/>
                    <a:pt x="268" y="61"/>
                    <a:pt x="263" y="65"/>
                  </a:cubicBezTo>
                </a:path>
              </a:pathLst>
            </a:custGeom>
            <a:solidFill>
              <a:srgbClr val="293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 userDrawn="1"/>
          </p:nvSpPr>
          <p:spPr bwMode="auto">
            <a:xfrm>
              <a:off x="6969" y="330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7000" y="346"/>
              <a:ext cx="10" cy="11"/>
            </a:xfrm>
            <a:custGeom>
              <a:avLst/>
              <a:gdLst>
                <a:gd name="T0" fmla="*/ 5 w 10"/>
                <a:gd name="T1" fmla="*/ 10 h 11"/>
                <a:gd name="T2" fmla="*/ 10 w 10"/>
                <a:gd name="T3" fmla="*/ 5 h 11"/>
                <a:gd name="T4" fmla="*/ 5 w 10"/>
                <a:gd name="T5" fmla="*/ 0 h 11"/>
                <a:gd name="T6" fmla="*/ 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 userDrawn="1"/>
          </p:nvSpPr>
          <p:spPr bwMode="auto">
            <a:xfrm>
              <a:off x="6983" y="349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7049" y="328"/>
              <a:ext cx="11" cy="10"/>
            </a:xfrm>
            <a:custGeom>
              <a:avLst/>
              <a:gdLst>
                <a:gd name="T0" fmla="*/ 6 w 11"/>
                <a:gd name="T1" fmla="*/ 10 h 10"/>
                <a:gd name="T2" fmla="*/ 11 w 11"/>
                <a:gd name="T3" fmla="*/ 4 h 10"/>
                <a:gd name="T4" fmla="*/ 6 w 11"/>
                <a:gd name="T5" fmla="*/ 0 h 10"/>
                <a:gd name="T6" fmla="*/ 1 w 11"/>
                <a:gd name="T7" fmla="*/ 5 h 10"/>
                <a:gd name="T8" fmla="*/ 6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9" y="10"/>
                    <a:pt x="11" y="7"/>
                    <a:pt x="11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1"/>
                    <a:pt x="1" y="5"/>
                  </a:cubicBezTo>
                  <a:cubicBezTo>
                    <a:pt x="2" y="7"/>
                    <a:pt x="3" y="10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 userDrawn="1"/>
          </p:nvSpPr>
          <p:spPr bwMode="auto">
            <a:xfrm>
              <a:off x="7022" y="335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7007" y="330"/>
              <a:ext cx="10" cy="11"/>
            </a:xfrm>
            <a:custGeom>
              <a:avLst/>
              <a:gdLst>
                <a:gd name="T0" fmla="*/ 5 w 10"/>
                <a:gd name="T1" fmla="*/ 10 h 11"/>
                <a:gd name="T2" fmla="*/ 10 w 10"/>
                <a:gd name="T3" fmla="*/ 5 h 11"/>
                <a:gd name="T4" fmla="*/ 5 w 10"/>
                <a:gd name="T5" fmla="*/ 0 h 11"/>
                <a:gd name="T6" fmla="*/ 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9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7037" y="313"/>
              <a:ext cx="10" cy="9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8" y="9"/>
                    <a:pt x="10" y="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7052" y="305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 userDrawn="1"/>
          </p:nvSpPr>
          <p:spPr bwMode="auto">
            <a:xfrm>
              <a:off x="6966" y="352"/>
              <a:ext cx="7" cy="8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 userDrawn="1"/>
          </p:nvSpPr>
          <p:spPr bwMode="auto">
            <a:xfrm>
              <a:off x="7011" y="312"/>
              <a:ext cx="7" cy="8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 userDrawn="1"/>
          </p:nvSpPr>
          <p:spPr bwMode="auto">
            <a:xfrm>
              <a:off x="6993" y="331"/>
              <a:ext cx="8" cy="6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 userDrawn="1"/>
          </p:nvSpPr>
          <p:spPr bwMode="auto">
            <a:xfrm>
              <a:off x="7038" y="339"/>
              <a:ext cx="8" cy="7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109" y="333"/>
              <a:ext cx="14" cy="1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6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0" y="15"/>
                    <a:pt x="14" y="11"/>
                    <a:pt x="14" y="7"/>
                  </a:cubicBezTo>
                  <a:cubicBezTo>
                    <a:pt x="14" y="4"/>
                    <a:pt x="10" y="0"/>
                    <a:pt x="6" y="0"/>
                  </a:cubicBezTo>
                  <a:cubicBezTo>
                    <a:pt x="2" y="0"/>
                    <a:pt x="0" y="4"/>
                    <a:pt x="0" y="8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 userDrawn="1"/>
          </p:nvSpPr>
          <p:spPr bwMode="auto">
            <a:xfrm>
              <a:off x="7100" y="309"/>
              <a:ext cx="15" cy="14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 userDrawn="1"/>
          </p:nvSpPr>
          <p:spPr bwMode="auto">
            <a:xfrm>
              <a:off x="7142" y="312"/>
              <a:ext cx="14" cy="13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 userDrawn="1"/>
          </p:nvSpPr>
          <p:spPr bwMode="auto">
            <a:xfrm>
              <a:off x="7126" y="325"/>
              <a:ext cx="15" cy="14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5"/>
            <p:cNvSpPr>
              <a:spLocks noChangeArrowheads="1"/>
            </p:cNvSpPr>
            <p:nvPr userDrawn="1"/>
          </p:nvSpPr>
          <p:spPr bwMode="auto">
            <a:xfrm>
              <a:off x="7034" y="174"/>
              <a:ext cx="11" cy="11"/>
            </a:xfrm>
            <a:prstGeom prst="rect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68" name="Rectangle 26"/>
            <p:cNvSpPr>
              <a:spLocks noChangeArrowheads="1"/>
            </p:cNvSpPr>
            <p:nvPr userDrawn="1"/>
          </p:nvSpPr>
          <p:spPr bwMode="auto">
            <a:xfrm>
              <a:off x="7118" y="164"/>
              <a:ext cx="11" cy="12"/>
            </a:xfrm>
            <a:prstGeom prst="rect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69" name="Rectangle 27"/>
            <p:cNvSpPr>
              <a:spLocks noChangeArrowheads="1"/>
            </p:cNvSpPr>
            <p:nvPr userDrawn="1"/>
          </p:nvSpPr>
          <p:spPr bwMode="auto">
            <a:xfrm>
              <a:off x="7134" y="216"/>
              <a:ext cx="11" cy="11"/>
            </a:xfrm>
            <a:prstGeom prst="rect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0" name="Rectangle 28"/>
            <p:cNvSpPr>
              <a:spLocks noChangeArrowheads="1"/>
            </p:cNvSpPr>
            <p:nvPr userDrawn="1"/>
          </p:nvSpPr>
          <p:spPr bwMode="auto">
            <a:xfrm>
              <a:off x="7084" y="227"/>
              <a:ext cx="11" cy="11"/>
            </a:xfrm>
            <a:prstGeom prst="rect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2" name="Rectangle 29"/>
            <p:cNvSpPr>
              <a:spLocks noChangeArrowheads="1"/>
            </p:cNvSpPr>
            <p:nvPr userDrawn="1"/>
          </p:nvSpPr>
          <p:spPr bwMode="auto">
            <a:xfrm>
              <a:off x="7059" y="224"/>
              <a:ext cx="12" cy="11"/>
            </a:xfrm>
            <a:prstGeom prst="rect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3" name="Freeform 30"/>
            <p:cNvSpPr>
              <a:spLocks/>
            </p:cNvSpPr>
            <p:nvPr userDrawn="1"/>
          </p:nvSpPr>
          <p:spPr bwMode="auto">
            <a:xfrm>
              <a:off x="7009" y="235"/>
              <a:ext cx="15" cy="15"/>
            </a:xfrm>
            <a:custGeom>
              <a:avLst/>
              <a:gdLst>
                <a:gd name="T0" fmla="*/ 10 w 15"/>
                <a:gd name="T1" fmla="*/ 15 h 15"/>
                <a:gd name="T2" fmla="*/ 15 w 15"/>
                <a:gd name="T3" fmla="*/ 5 h 15"/>
                <a:gd name="T4" fmla="*/ 5 w 15"/>
                <a:gd name="T5" fmla="*/ 0 h 15"/>
                <a:gd name="T6" fmla="*/ 0 w 15"/>
                <a:gd name="T7" fmla="*/ 10 h 15"/>
                <a:gd name="T8" fmla="*/ 10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lnTo>
                    <a:pt x="15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0" y="15"/>
                  </a:lnTo>
                  <a:close/>
                </a:path>
              </a:pathLst>
            </a:cu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4" name="Freeform 31"/>
            <p:cNvSpPr>
              <a:spLocks/>
            </p:cNvSpPr>
            <p:nvPr userDrawn="1"/>
          </p:nvSpPr>
          <p:spPr bwMode="auto">
            <a:xfrm>
              <a:off x="7022" y="176"/>
              <a:ext cx="102" cy="53"/>
            </a:xfrm>
            <a:custGeom>
              <a:avLst/>
              <a:gdLst>
                <a:gd name="T0" fmla="*/ 15 w 102"/>
                <a:gd name="T1" fmla="*/ 18 h 53"/>
                <a:gd name="T2" fmla="*/ 0 w 102"/>
                <a:gd name="T3" fmla="*/ 53 h 53"/>
                <a:gd name="T4" fmla="*/ 43 w 102"/>
                <a:gd name="T5" fmla="*/ 39 h 53"/>
                <a:gd name="T6" fmla="*/ 102 w 102"/>
                <a:gd name="T7" fmla="*/ 6 h 53"/>
                <a:gd name="T8" fmla="*/ 102 w 10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3">
                  <a:moveTo>
                    <a:pt x="15" y="18"/>
                  </a:moveTo>
                  <a:lnTo>
                    <a:pt x="0" y="53"/>
                  </a:lnTo>
                  <a:lnTo>
                    <a:pt x="43" y="39"/>
                  </a:lnTo>
                  <a:lnTo>
                    <a:pt x="102" y="6"/>
                  </a:lnTo>
                  <a:lnTo>
                    <a:pt x="102" y="0"/>
                  </a:lnTo>
                </a:path>
              </a:pathLst>
            </a:cu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5" name="Freeform 32"/>
            <p:cNvSpPr>
              <a:spLocks/>
            </p:cNvSpPr>
            <p:nvPr userDrawn="1"/>
          </p:nvSpPr>
          <p:spPr bwMode="auto">
            <a:xfrm>
              <a:off x="7040" y="184"/>
              <a:ext cx="100" cy="24"/>
            </a:xfrm>
            <a:custGeom>
              <a:avLst/>
              <a:gdLst>
                <a:gd name="T0" fmla="*/ 0 w 100"/>
                <a:gd name="T1" fmla="*/ 7 h 24"/>
                <a:gd name="T2" fmla="*/ 41 w 100"/>
                <a:gd name="T3" fmla="*/ 13 h 24"/>
                <a:gd name="T4" fmla="*/ 83 w 100"/>
                <a:gd name="T5" fmla="*/ 0 h 24"/>
                <a:gd name="T6" fmla="*/ 100 w 100"/>
                <a:gd name="T7" fmla="*/ 20 h 24"/>
                <a:gd name="T8" fmla="*/ 77 w 10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4">
                  <a:moveTo>
                    <a:pt x="0" y="7"/>
                  </a:moveTo>
                  <a:lnTo>
                    <a:pt x="41" y="13"/>
                  </a:lnTo>
                  <a:lnTo>
                    <a:pt x="83" y="0"/>
                  </a:lnTo>
                  <a:lnTo>
                    <a:pt x="100" y="20"/>
                  </a:lnTo>
                  <a:lnTo>
                    <a:pt x="77" y="24"/>
                  </a:lnTo>
                </a:path>
              </a:pathLst>
            </a:cu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6" name="Freeform 33"/>
            <p:cNvSpPr>
              <a:spLocks/>
            </p:cNvSpPr>
            <p:nvPr userDrawn="1"/>
          </p:nvSpPr>
          <p:spPr bwMode="auto">
            <a:xfrm>
              <a:off x="7081" y="203"/>
              <a:ext cx="34" cy="18"/>
            </a:xfrm>
            <a:custGeom>
              <a:avLst/>
              <a:gdLst>
                <a:gd name="T0" fmla="*/ 34 w 34"/>
                <a:gd name="T1" fmla="*/ 4 h 18"/>
                <a:gd name="T2" fmla="*/ 7 w 34"/>
                <a:gd name="T3" fmla="*/ 18 h 18"/>
                <a:gd name="T4" fmla="*/ 0 w 3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8">
                  <a:moveTo>
                    <a:pt x="34" y="4"/>
                  </a:moveTo>
                  <a:lnTo>
                    <a:pt x="7" y="1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34"/>
            <p:cNvSpPr>
              <a:spLocks noChangeShapeType="1"/>
            </p:cNvSpPr>
            <p:nvPr userDrawn="1"/>
          </p:nvSpPr>
          <p:spPr bwMode="auto">
            <a:xfrm>
              <a:off x="7066" y="216"/>
              <a:ext cx="22" cy="2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Freeform 35"/>
            <p:cNvSpPr>
              <a:spLocks/>
            </p:cNvSpPr>
            <p:nvPr userDrawn="1"/>
          </p:nvSpPr>
          <p:spPr bwMode="auto">
            <a:xfrm>
              <a:off x="7039" y="185"/>
              <a:ext cx="49" cy="33"/>
            </a:xfrm>
            <a:custGeom>
              <a:avLst/>
              <a:gdLst>
                <a:gd name="T0" fmla="*/ 49 w 49"/>
                <a:gd name="T1" fmla="*/ 33 h 33"/>
                <a:gd name="T2" fmla="*/ 0 w 49"/>
                <a:gd name="T3" fmla="*/ 6 h 33"/>
                <a:gd name="T4" fmla="*/ 0 w 4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9" name="Line 36"/>
            <p:cNvSpPr>
              <a:spLocks noChangeShapeType="1"/>
            </p:cNvSpPr>
            <p:nvPr userDrawn="1"/>
          </p:nvSpPr>
          <p:spPr bwMode="auto">
            <a:xfrm flipH="1">
              <a:off x="7117" y="181"/>
              <a:ext cx="6" cy="22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 userDrawn="1"/>
          </p:nvSpPr>
          <p:spPr bwMode="auto">
            <a:xfrm>
              <a:off x="7139" y="211"/>
              <a:ext cx="0" cy="5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Line 38"/>
            <p:cNvSpPr>
              <a:spLocks noChangeShapeType="1"/>
            </p:cNvSpPr>
            <p:nvPr userDrawn="1"/>
          </p:nvSpPr>
          <p:spPr bwMode="auto">
            <a:xfrm flipH="1">
              <a:off x="7018" y="234"/>
              <a:ext cx="3" cy="5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 userDrawn="1"/>
          </p:nvSpPr>
          <p:spPr bwMode="auto">
            <a:xfrm>
              <a:off x="7064" y="221"/>
              <a:ext cx="0" cy="3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 userDrawn="1"/>
          </p:nvSpPr>
          <p:spPr bwMode="auto">
            <a:xfrm>
              <a:off x="7089" y="224"/>
              <a:ext cx="0" cy="4"/>
            </a:xfrm>
            <a:prstGeom prst="line">
              <a:avLst/>
            </a:prstGeom>
            <a:noFill/>
            <a:ln w="3175" cap="flat">
              <a:solidFill>
                <a:srgbClr val="2938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Oval 41"/>
            <p:cNvSpPr>
              <a:spLocks noChangeArrowheads="1"/>
            </p:cNvSpPr>
            <p:nvPr userDrawn="1"/>
          </p:nvSpPr>
          <p:spPr bwMode="auto">
            <a:xfrm>
              <a:off x="7118" y="180"/>
              <a:ext cx="11" cy="10"/>
            </a:xfrm>
            <a:prstGeom prst="ellipse">
              <a:avLst/>
            </a:prstGeom>
            <a:solidFill>
              <a:srgbClr val="EF4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Oval 42"/>
            <p:cNvSpPr>
              <a:spLocks noChangeArrowheads="1"/>
            </p:cNvSpPr>
            <p:nvPr userDrawn="1"/>
          </p:nvSpPr>
          <p:spPr bwMode="auto">
            <a:xfrm>
              <a:off x="7059" y="211"/>
              <a:ext cx="12" cy="11"/>
            </a:xfrm>
            <a:prstGeom prst="ellipse">
              <a:avLst/>
            </a:prstGeom>
            <a:solidFill>
              <a:srgbClr val="EF4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6" name="Oval 43"/>
            <p:cNvSpPr>
              <a:spLocks noChangeArrowheads="1"/>
            </p:cNvSpPr>
            <p:nvPr userDrawn="1"/>
          </p:nvSpPr>
          <p:spPr bwMode="auto">
            <a:xfrm>
              <a:off x="7076" y="194"/>
              <a:ext cx="11" cy="10"/>
            </a:xfrm>
            <a:prstGeom prst="ellipse">
              <a:avLst/>
            </a:prstGeom>
            <a:solidFill>
              <a:srgbClr val="EF4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7" name="Oval 44"/>
            <p:cNvSpPr>
              <a:spLocks noChangeArrowheads="1"/>
            </p:cNvSpPr>
            <p:nvPr userDrawn="1"/>
          </p:nvSpPr>
          <p:spPr bwMode="auto">
            <a:xfrm>
              <a:off x="7018" y="225"/>
              <a:ext cx="10" cy="11"/>
            </a:xfrm>
            <a:prstGeom prst="ellipse">
              <a:avLst/>
            </a:prstGeom>
            <a:solidFill>
              <a:srgbClr val="F3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8" name="Oval 45"/>
            <p:cNvSpPr>
              <a:spLocks noChangeArrowheads="1"/>
            </p:cNvSpPr>
            <p:nvPr userDrawn="1"/>
          </p:nvSpPr>
          <p:spPr bwMode="auto">
            <a:xfrm>
              <a:off x="7111" y="202"/>
              <a:ext cx="11" cy="10"/>
            </a:xfrm>
            <a:prstGeom prst="ellipse">
              <a:avLst/>
            </a:prstGeom>
            <a:solidFill>
              <a:srgbClr val="F3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9" name="Oval 46"/>
            <p:cNvSpPr>
              <a:spLocks noChangeArrowheads="1"/>
            </p:cNvSpPr>
            <p:nvPr userDrawn="1"/>
          </p:nvSpPr>
          <p:spPr bwMode="auto">
            <a:xfrm>
              <a:off x="7034" y="188"/>
              <a:ext cx="10" cy="10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0" name="Oval 47"/>
            <p:cNvSpPr>
              <a:spLocks noChangeArrowheads="1"/>
            </p:cNvSpPr>
            <p:nvPr userDrawn="1"/>
          </p:nvSpPr>
          <p:spPr bwMode="auto">
            <a:xfrm>
              <a:off x="7133" y="201"/>
              <a:ext cx="11" cy="11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1" name="Oval 48"/>
            <p:cNvSpPr>
              <a:spLocks noChangeArrowheads="1"/>
            </p:cNvSpPr>
            <p:nvPr userDrawn="1"/>
          </p:nvSpPr>
          <p:spPr bwMode="auto">
            <a:xfrm>
              <a:off x="7084" y="214"/>
              <a:ext cx="11" cy="11"/>
            </a:xfrm>
            <a:prstGeom prst="ellipse">
              <a:avLst/>
            </a:prstGeom>
            <a:solidFill>
              <a:srgbClr val="FFF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2" name="Freeform 49"/>
            <p:cNvSpPr>
              <a:spLocks/>
            </p:cNvSpPr>
            <p:nvPr userDrawn="1"/>
          </p:nvSpPr>
          <p:spPr bwMode="auto">
            <a:xfrm>
              <a:off x="6676" y="441"/>
              <a:ext cx="97" cy="113"/>
            </a:xfrm>
            <a:custGeom>
              <a:avLst/>
              <a:gdLst>
                <a:gd name="T0" fmla="*/ 81 w 96"/>
                <a:gd name="T1" fmla="*/ 35 h 112"/>
                <a:gd name="T2" fmla="*/ 51 w 96"/>
                <a:gd name="T3" fmla="*/ 12 h 112"/>
                <a:gd name="T4" fmla="*/ 14 w 96"/>
                <a:gd name="T5" fmla="*/ 55 h 112"/>
                <a:gd name="T6" fmla="*/ 51 w 96"/>
                <a:gd name="T7" fmla="*/ 100 h 112"/>
                <a:gd name="T8" fmla="*/ 82 w 96"/>
                <a:gd name="T9" fmla="*/ 69 h 112"/>
                <a:gd name="T10" fmla="*/ 96 w 96"/>
                <a:gd name="T11" fmla="*/ 69 h 112"/>
                <a:gd name="T12" fmla="*/ 50 w 96"/>
                <a:gd name="T13" fmla="*/ 112 h 112"/>
                <a:gd name="T14" fmla="*/ 0 w 96"/>
                <a:gd name="T15" fmla="*/ 56 h 112"/>
                <a:gd name="T16" fmla="*/ 51 w 96"/>
                <a:gd name="T17" fmla="*/ 0 h 112"/>
                <a:gd name="T18" fmla="*/ 95 w 96"/>
                <a:gd name="T19" fmla="*/ 35 h 112"/>
                <a:gd name="T20" fmla="*/ 81 w 96"/>
                <a:gd name="T21" fmla="*/ 3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2">
                  <a:moveTo>
                    <a:pt x="81" y="35"/>
                  </a:moveTo>
                  <a:cubicBezTo>
                    <a:pt x="78" y="20"/>
                    <a:pt x="65" y="12"/>
                    <a:pt x="51" y="12"/>
                  </a:cubicBezTo>
                  <a:cubicBezTo>
                    <a:pt x="25" y="12"/>
                    <a:pt x="14" y="33"/>
                    <a:pt x="14" y="55"/>
                  </a:cubicBezTo>
                  <a:cubicBezTo>
                    <a:pt x="14" y="80"/>
                    <a:pt x="25" y="100"/>
                    <a:pt x="51" y="100"/>
                  </a:cubicBezTo>
                  <a:cubicBezTo>
                    <a:pt x="69" y="100"/>
                    <a:pt x="80" y="87"/>
                    <a:pt x="82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3" y="96"/>
                    <a:pt x="76" y="112"/>
                    <a:pt x="50" y="112"/>
                  </a:cubicBezTo>
                  <a:cubicBezTo>
                    <a:pt x="16" y="112"/>
                    <a:pt x="0" y="87"/>
                    <a:pt x="0" y="56"/>
                  </a:cubicBezTo>
                  <a:cubicBezTo>
                    <a:pt x="0" y="25"/>
                    <a:pt x="18" y="0"/>
                    <a:pt x="51" y="0"/>
                  </a:cubicBezTo>
                  <a:cubicBezTo>
                    <a:pt x="73" y="0"/>
                    <a:pt x="91" y="12"/>
                    <a:pt x="95" y="35"/>
                  </a:cubicBezTo>
                  <a:lnTo>
                    <a:pt x="8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3" name="Freeform 50"/>
            <p:cNvSpPr>
              <a:spLocks/>
            </p:cNvSpPr>
            <p:nvPr userDrawn="1"/>
          </p:nvSpPr>
          <p:spPr bwMode="auto">
            <a:xfrm>
              <a:off x="6785" y="444"/>
              <a:ext cx="65" cy="107"/>
            </a:xfrm>
            <a:custGeom>
              <a:avLst/>
              <a:gdLst>
                <a:gd name="T0" fmla="*/ 0 w 64"/>
                <a:gd name="T1" fmla="*/ 0 h 106"/>
                <a:gd name="T2" fmla="*/ 12 w 64"/>
                <a:gd name="T3" fmla="*/ 0 h 106"/>
                <a:gd name="T4" fmla="*/ 12 w 64"/>
                <a:gd name="T5" fmla="*/ 40 h 106"/>
                <a:gd name="T6" fmla="*/ 13 w 64"/>
                <a:gd name="T7" fmla="*/ 40 h 106"/>
                <a:gd name="T8" fmla="*/ 37 w 64"/>
                <a:gd name="T9" fmla="*/ 27 h 106"/>
                <a:gd name="T10" fmla="*/ 64 w 64"/>
                <a:gd name="T11" fmla="*/ 56 h 106"/>
                <a:gd name="T12" fmla="*/ 64 w 64"/>
                <a:gd name="T13" fmla="*/ 106 h 106"/>
                <a:gd name="T14" fmla="*/ 51 w 64"/>
                <a:gd name="T15" fmla="*/ 106 h 106"/>
                <a:gd name="T16" fmla="*/ 51 w 64"/>
                <a:gd name="T17" fmla="*/ 54 h 106"/>
                <a:gd name="T18" fmla="*/ 35 w 64"/>
                <a:gd name="T19" fmla="*/ 38 h 106"/>
                <a:gd name="T20" fmla="*/ 12 w 64"/>
                <a:gd name="T21" fmla="*/ 63 h 106"/>
                <a:gd name="T22" fmla="*/ 12 w 64"/>
                <a:gd name="T23" fmla="*/ 106 h 106"/>
                <a:gd name="T24" fmla="*/ 0 w 64"/>
                <a:gd name="T25" fmla="*/ 106 h 106"/>
                <a:gd name="T26" fmla="*/ 0 w 64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7" y="31"/>
                    <a:pt x="28" y="27"/>
                    <a:pt x="37" y="27"/>
                  </a:cubicBezTo>
                  <a:cubicBezTo>
                    <a:pt x="57" y="27"/>
                    <a:pt x="64" y="39"/>
                    <a:pt x="64" y="5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45"/>
                    <a:pt x="45" y="38"/>
                    <a:pt x="35" y="38"/>
                  </a:cubicBezTo>
                  <a:cubicBezTo>
                    <a:pt x="20" y="38"/>
                    <a:pt x="12" y="49"/>
                    <a:pt x="12" y="63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4" name="Freeform 51"/>
            <p:cNvSpPr>
              <a:spLocks noEditPoints="1"/>
            </p:cNvSpPr>
            <p:nvPr userDrawn="1"/>
          </p:nvSpPr>
          <p:spPr bwMode="auto">
            <a:xfrm>
              <a:off x="6858" y="472"/>
              <a:ext cx="73" cy="81"/>
            </a:xfrm>
            <a:custGeom>
              <a:avLst/>
              <a:gdLst>
                <a:gd name="T0" fmla="*/ 71 w 72"/>
                <a:gd name="T1" fmla="*/ 55 h 81"/>
                <a:gd name="T2" fmla="*/ 37 w 72"/>
                <a:gd name="T3" fmla="*/ 81 h 81"/>
                <a:gd name="T4" fmla="*/ 0 w 72"/>
                <a:gd name="T5" fmla="*/ 40 h 81"/>
                <a:gd name="T6" fmla="*/ 37 w 72"/>
                <a:gd name="T7" fmla="*/ 0 h 81"/>
                <a:gd name="T8" fmla="*/ 72 w 72"/>
                <a:gd name="T9" fmla="*/ 45 h 81"/>
                <a:gd name="T10" fmla="*/ 14 w 72"/>
                <a:gd name="T11" fmla="*/ 45 h 81"/>
                <a:gd name="T12" fmla="*/ 38 w 72"/>
                <a:gd name="T13" fmla="*/ 70 h 81"/>
                <a:gd name="T14" fmla="*/ 58 w 72"/>
                <a:gd name="T15" fmla="*/ 55 h 81"/>
                <a:gd name="T16" fmla="*/ 71 w 72"/>
                <a:gd name="T17" fmla="*/ 55 h 81"/>
                <a:gd name="T18" fmla="*/ 58 w 72"/>
                <a:gd name="T19" fmla="*/ 33 h 81"/>
                <a:gd name="T20" fmla="*/ 36 w 72"/>
                <a:gd name="T21" fmla="*/ 11 h 81"/>
                <a:gd name="T22" fmla="*/ 14 w 72"/>
                <a:gd name="T23" fmla="*/ 33 h 81"/>
                <a:gd name="T24" fmla="*/ 58 w 72"/>
                <a:gd name="T2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1">
                  <a:moveTo>
                    <a:pt x="71" y="55"/>
                  </a:moveTo>
                  <a:cubicBezTo>
                    <a:pt x="67" y="72"/>
                    <a:pt x="55" y="81"/>
                    <a:pt x="37" y="81"/>
                  </a:cubicBezTo>
                  <a:cubicBezTo>
                    <a:pt x="13" y="81"/>
                    <a:pt x="1" y="64"/>
                    <a:pt x="0" y="40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64" y="0"/>
                    <a:pt x="72" y="26"/>
                    <a:pt x="7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58"/>
                    <a:pt x="21" y="70"/>
                    <a:pt x="38" y="70"/>
                  </a:cubicBezTo>
                  <a:cubicBezTo>
                    <a:pt x="48" y="70"/>
                    <a:pt x="56" y="65"/>
                    <a:pt x="58" y="55"/>
                  </a:cubicBezTo>
                  <a:lnTo>
                    <a:pt x="71" y="55"/>
                  </a:lnTo>
                  <a:close/>
                  <a:moveTo>
                    <a:pt x="58" y="33"/>
                  </a:moveTo>
                  <a:cubicBezTo>
                    <a:pt x="58" y="21"/>
                    <a:pt x="49" y="11"/>
                    <a:pt x="36" y="11"/>
                  </a:cubicBezTo>
                  <a:cubicBezTo>
                    <a:pt x="23" y="11"/>
                    <a:pt x="15" y="21"/>
                    <a:pt x="14" y="33"/>
                  </a:cubicBezTo>
                  <a:lnTo>
                    <a:pt x="5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5" name="Freeform 52"/>
            <p:cNvSpPr>
              <a:spLocks/>
            </p:cNvSpPr>
            <p:nvPr userDrawn="1"/>
          </p:nvSpPr>
          <p:spPr bwMode="auto">
            <a:xfrm>
              <a:off x="6938" y="472"/>
              <a:ext cx="72" cy="81"/>
            </a:xfrm>
            <a:custGeom>
              <a:avLst/>
              <a:gdLst>
                <a:gd name="T0" fmla="*/ 57 w 71"/>
                <a:gd name="T1" fmla="*/ 27 h 81"/>
                <a:gd name="T2" fmla="*/ 38 w 71"/>
                <a:gd name="T3" fmla="*/ 11 h 81"/>
                <a:gd name="T4" fmla="*/ 14 w 71"/>
                <a:gd name="T5" fmla="*/ 42 h 81"/>
                <a:gd name="T6" fmla="*/ 36 w 71"/>
                <a:gd name="T7" fmla="*/ 70 h 81"/>
                <a:gd name="T8" fmla="*/ 58 w 71"/>
                <a:gd name="T9" fmla="*/ 51 h 81"/>
                <a:gd name="T10" fmla="*/ 71 w 71"/>
                <a:gd name="T11" fmla="*/ 51 h 81"/>
                <a:gd name="T12" fmla="*/ 37 w 71"/>
                <a:gd name="T13" fmla="*/ 81 h 81"/>
                <a:gd name="T14" fmla="*/ 0 w 71"/>
                <a:gd name="T15" fmla="*/ 42 h 81"/>
                <a:gd name="T16" fmla="*/ 37 w 71"/>
                <a:gd name="T17" fmla="*/ 0 h 81"/>
                <a:gd name="T18" fmla="*/ 70 w 71"/>
                <a:gd name="T19" fmla="*/ 27 h 81"/>
                <a:gd name="T20" fmla="*/ 57 w 71"/>
                <a:gd name="T21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81">
                  <a:moveTo>
                    <a:pt x="57" y="27"/>
                  </a:moveTo>
                  <a:cubicBezTo>
                    <a:pt x="55" y="17"/>
                    <a:pt x="48" y="11"/>
                    <a:pt x="38" y="11"/>
                  </a:cubicBezTo>
                  <a:cubicBezTo>
                    <a:pt x="19" y="11"/>
                    <a:pt x="14" y="26"/>
                    <a:pt x="14" y="42"/>
                  </a:cubicBezTo>
                  <a:cubicBezTo>
                    <a:pt x="14" y="56"/>
                    <a:pt x="20" y="70"/>
                    <a:pt x="36" y="70"/>
                  </a:cubicBezTo>
                  <a:cubicBezTo>
                    <a:pt x="49" y="70"/>
                    <a:pt x="56" y="63"/>
                    <a:pt x="5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68" y="70"/>
                    <a:pt x="56" y="81"/>
                    <a:pt x="37" y="81"/>
                  </a:cubicBezTo>
                  <a:cubicBezTo>
                    <a:pt x="13" y="81"/>
                    <a:pt x="0" y="65"/>
                    <a:pt x="0" y="42"/>
                  </a:cubicBezTo>
                  <a:cubicBezTo>
                    <a:pt x="0" y="18"/>
                    <a:pt x="12" y="0"/>
                    <a:pt x="37" y="0"/>
                  </a:cubicBezTo>
                  <a:cubicBezTo>
                    <a:pt x="54" y="0"/>
                    <a:pt x="68" y="8"/>
                    <a:pt x="70" y="27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6" name="Freeform 53"/>
            <p:cNvSpPr>
              <a:spLocks/>
            </p:cNvSpPr>
            <p:nvPr userDrawn="1"/>
          </p:nvSpPr>
          <p:spPr bwMode="auto">
            <a:xfrm>
              <a:off x="7020" y="444"/>
              <a:ext cx="68" cy="107"/>
            </a:xfrm>
            <a:custGeom>
              <a:avLst/>
              <a:gdLst>
                <a:gd name="T0" fmla="*/ 0 w 68"/>
                <a:gd name="T1" fmla="*/ 0 h 107"/>
                <a:gd name="T2" fmla="*/ 13 w 68"/>
                <a:gd name="T3" fmla="*/ 0 h 107"/>
                <a:gd name="T4" fmla="*/ 13 w 68"/>
                <a:gd name="T5" fmla="*/ 64 h 107"/>
                <a:gd name="T6" fmla="*/ 48 w 68"/>
                <a:gd name="T7" fmla="*/ 30 h 107"/>
                <a:gd name="T8" fmla="*/ 66 w 68"/>
                <a:gd name="T9" fmla="*/ 30 h 107"/>
                <a:gd name="T10" fmla="*/ 34 w 68"/>
                <a:gd name="T11" fmla="*/ 58 h 107"/>
                <a:gd name="T12" fmla="*/ 68 w 68"/>
                <a:gd name="T13" fmla="*/ 107 h 107"/>
                <a:gd name="T14" fmla="*/ 52 w 68"/>
                <a:gd name="T15" fmla="*/ 107 h 107"/>
                <a:gd name="T16" fmla="*/ 25 w 68"/>
                <a:gd name="T17" fmla="*/ 67 h 107"/>
                <a:gd name="T18" fmla="*/ 13 w 68"/>
                <a:gd name="T19" fmla="*/ 78 h 107"/>
                <a:gd name="T20" fmla="*/ 13 w 68"/>
                <a:gd name="T21" fmla="*/ 107 h 107"/>
                <a:gd name="T22" fmla="*/ 0 w 68"/>
                <a:gd name="T23" fmla="*/ 107 h 107"/>
                <a:gd name="T24" fmla="*/ 0 w 68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7">
                  <a:moveTo>
                    <a:pt x="0" y="0"/>
                  </a:moveTo>
                  <a:lnTo>
                    <a:pt x="13" y="0"/>
                  </a:lnTo>
                  <a:lnTo>
                    <a:pt x="13" y="64"/>
                  </a:lnTo>
                  <a:lnTo>
                    <a:pt x="48" y="30"/>
                  </a:lnTo>
                  <a:lnTo>
                    <a:pt x="66" y="30"/>
                  </a:lnTo>
                  <a:lnTo>
                    <a:pt x="34" y="58"/>
                  </a:lnTo>
                  <a:lnTo>
                    <a:pt x="68" y="107"/>
                  </a:lnTo>
                  <a:lnTo>
                    <a:pt x="52" y="107"/>
                  </a:lnTo>
                  <a:lnTo>
                    <a:pt x="25" y="67"/>
                  </a:lnTo>
                  <a:lnTo>
                    <a:pt x="13" y="78"/>
                  </a:lnTo>
                  <a:lnTo>
                    <a:pt x="13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7" name="Freeform 54"/>
            <p:cNvSpPr>
              <a:spLocks noEditPoints="1"/>
            </p:cNvSpPr>
            <p:nvPr userDrawn="1"/>
          </p:nvSpPr>
          <p:spPr bwMode="auto">
            <a:xfrm>
              <a:off x="7134" y="444"/>
              <a:ext cx="81" cy="107"/>
            </a:xfrm>
            <a:custGeom>
              <a:avLst/>
              <a:gdLst>
                <a:gd name="T0" fmla="*/ 0 w 80"/>
                <a:gd name="T1" fmla="*/ 0 h 106"/>
                <a:gd name="T2" fmla="*/ 47 w 80"/>
                <a:gd name="T3" fmla="*/ 0 h 106"/>
                <a:gd name="T4" fmla="*/ 80 w 80"/>
                <a:gd name="T5" fmla="*/ 31 h 106"/>
                <a:gd name="T6" fmla="*/ 47 w 80"/>
                <a:gd name="T7" fmla="*/ 63 h 106"/>
                <a:gd name="T8" fmla="*/ 14 w 80"/>
                <a:gd name="T9" fmla="*/ 63 h 106"/>
                <a:gd name="T10" fmla="*/ 14 w 80"/>
                <a:gd name="T11" fmla="*/ 106 h 106"/>
                <a:gd name="T12" fmla="*/ 0 w 80"/>
                <a:gd name="T13" fmla="*/ 106 h 106"/>
                <a:gd name="T14" fmla="*/ 0 w 80"/>
                <a:gd name="T15" fmla="*/ 0 h 106"/>
                <a:gd name="T16" fmla="*/ 14 w 80"/>
                <a:gd name="T17" fmla="*/ 51 h 106"/>
                <a:gd name="T18" fmla="*/ 42 w 80"/>
                <a:gd name="T19" fmla="*/ 51 h 106"/>
                <a:gd name="T20" fmla="*/ 65 w 80"/>
                <a:gd name="T21" fmla="*/ 31 h 106"/>
                <a:gd name="T22" fmla="*/ 42 w 80"/>
                <a:gd name="T23" fmla="*/ 12 h 106"/>
                <a:gd name="T24" fmla="*/ 14 w 80"/>
                <a:gd name="T25" fmla="*/ 12 h 106"/>
                <a:gd name="T26" fmla="*/ 14 w 80"/>
                <a:gd name="T27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6">
                  <a:moveTo>
                    <a:pt x="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68" y="0"/>
                    <a:pt x="80" y="11"/>
                    <a:pt x="80" y="31"/>
                  </a:cubicBezTo>
                  <a:cubicBezTo>
                    <a:pt x="80" y="51"/>
                    <a:pt x="68" y="63"/>
                    <a:pt x="47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  <a:moveTo>
                    <a:pt x="14" y="51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58" y="51"/>
                    <a:pt x="65" y="44"/>
                    <a:pt x="65" y="31"/>
                  </a:cubicBezTo>
                  <a:cubicBezTo>
                    <a:pt x="65" y="18"/>
                    <a:pt x="58" y="12"/>
                    <a:pt x="42" y="12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8" name="Freeform 55"/>
            <p:cNvSpPr>
              <a:spLocks noEditPoints="1"/>
            </p:cNvSpPr>
            <p:nvPr userDrawn="1"/>
          </p:nvSpPr>
          <p:spPr bwMode="auto">
            <a:xfrm>
              <a:off x="7219" y="472"/>
              <a:ext cx="76" cy="81"/>
            </a:xfrm>
            <a:custGeom>
              <a:avLst/>
              <a:gdLst>
                <a:gd name="T0" fmla="*/ 38 w 75"/>
                <a:gd name="T1" fmla="*/ 0 h 81"/>
                <a:gd name="T2" fmla="*/ 75 w 75"/>
                <a:gd name="T3" fmla="*/ 41 h 81"/>
                <a:gd name="T4" fmla="*/ 38 w 75"/>
                <a:gd name="T5" fmla="*/ 81 h 81"/>
                <a:gd name="T6" fmla="*/ 0 w 75"/>
                <a:gd name="T7" fmla="*/ 41 h 81"/>
                <a:gd name="T8" fmla="*/ 38 w 75"/>
                <a:gd name="T9" fmla="*/ 0 h 81"/>
                <a:gd name="T10" fmla="*/ 38 w 75"/>
                <a:gd name="T11" fmla="*/ 70 h 81"/>
                <a:gd name="T12" fmla="*/ 62 w 75"/>
                <a:gd name="T13" fmla="*/ 41 h 81"/>
                <a:gd name="T14" fmla="*/ 38 w 75"/>
                <a:gd name="T15" fmla="*/ 11 h 81"/>
                <a:gd name="T16" fmla="*/ 14 w 75"/>
                <a:gd name="T17" fmla="*/ 41 h 81"/>
                <a:gd name="T18" fmla="*/ 38 w 75"/>
                <a:gd name="T1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1">
                  <a:moveTo>
                    <a:pt x="38" y="0"/>
                  </a:moveTo>
                  <a:cubicBezTo>
                    <a:pt x="62" y="0"/>
                    <a:pt x="75" y="18"/>
                    <a:pt x="75" y="41"/>
                  </a:cubicBezTo>
                  <a:cubicBezTo>
                    <a:pt x="75" y="63"/>
                    <a:pt x="62" y="81"/>
                    <a:pt x="38" y="81"/>
                  </a:cubicBezTo>
                  <a:cubicBezTo>
                    <a:pt x="13" y="81"/>
                    <a:pt x="0" y="63"/>
                    <a:pt x="0" y="41"/>
                  </a:cubicBezTo>
                  <a:cubicBezTo>
                    <a:pt x="0" y="18"/>
                    <a:pt x="13" y="0"/>
                    <a:pt x="38" y="0"/>
                  </a:cubicBezTo>
                  <a:close/>
                  <a:moveTo>
                    <a:pt x="38" y="70"/>
                  </a:moveTo>
                  <a:cubicBezTo>
                    <a:pt x="51" y="70"/>
                    <a:pt x="62" y="59"/>
                    <a:pt x="62" y="41"/>
                  </a:cubicBezTo>
                  <a:cubicBezTo>
                    <a:pt x="62" y="22"/>
                    <a:pt x="51" y="11"/>
                    <a:pt x="38" y="11"/>
                  </a:cubicBezTo>
                  <a:cubicBezTo>
                    <a:pt x="24" y="11"/>
                    <a:pt x="14" y="22"/>
                    <a:pt x="14" y="41"/>
                  </a:cubicBezTo>
                  <a:cubicBezTo>
                    <a:pt x="14" y="59"/>
                    <a:pt x="24" y="70"/>
                    <a:pt x="38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9" name="Freeform 56"/>
            <p:cNvSpPr>
              <a:spLocks noEditPoints="1"/>
            </p:cNvSpPr>
            <p:nvPr userDrawn="1"/>
          </p:nvSpPr>
          <p:spPr bwMode="auto">
            <a:xfrm>
              <a:off x="7308" y="444"/>
              <a:ext cx="12" cy="107"/>
            </a:xfrm>
            <a:custGeom>
              <a:avLst/>
              <a:gdLst>
                <a:gd name="T0" fmla="*/ 12 w 12"/>
                <a:gd name="T1" fmla="*/ 15 h 107"/>
                <a:gd name="T2" fmla="*/ 0 w 12"/>
                <a:gd name="T3" fmla="*/ 15 h 107"/>
                <a:gd name="T4" fmla="*/ 0 w 12"/>
                <a:gd name="T5" fmla="*/ 0 h 107"/>
                <a:gd name="T6" fmla="*/ 12 w 12"/>
                <a:gd name="T7" fmla="*/ 0 h 107"/>
                <a:gd name="T8" fmla="*/ 12 w 12"/>
                <a:gd name="T9" fmla="*/ 15 h 107"/>
                <a:gd name="T10" fmla="*/ 0 w 12"/>
                <a:gd name="T11" fmla="*/ 30 h 107"/>
                <a:gd name="T12" fmla="*/ 12 w 12"/>
                <a:gd name="T13" fmla="*/ 30 h 107"/>
                <a:gd name="T14" fmla="*/ 12 w 12"/>
                <a:gd name="T15" fmla="*/ 107 h 107"/>
                <a:gd name="T16" fmla="*/ 0 w 12"/>
                <a:gd name="T17" fmla="*/ 107 h 107"/>
                <a:gd name="T18" fmla="*/ 0 w 12"/>
                <a:gd name="T19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7">
                  <a:moveTo>
                    <a:pt x="1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5"/>
                  </a:lnTo>
                  <a:close/>
                  <a:moveTo>
                    <a:pt x="0" y="30"/>
                  </a:moveTo>
                  <a:lnTo>
                    <a:pt x="12" y="30"/>
                  </a:lnTo>
                  <a:lnTo>
                    <a:pt x="12" y="107"/>
                  </a:lnTo>
                  <a:lnTo>
                    <a:pt x="0" y="10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0" name="Freeform 57"/>
            <p:cNvSpPr>
              <a:spLocks/>
            </p:cNvSpPr>
            <p:nvPr userDrawn="1"/>
          </p:nvSpPr>
          <p:spPr bwMode="auto">
            <a:xfrm>
              <a:off x="7337" y="472"/>
              <a:ext cx="64" cy="79"/>
            </a:xfrm>
            <a:custGeom>
              <a:avLst/>
              <a:gdLst>
                <a:gd name="T0" fmla="*/ 0 w 64"/>
                <a:gd name="T1" fmla="*/ 2 h 79"/>
                <a:gd name="T2" fmla="*/ 12 w 64"/>
                <a:gd name="T3" fmla="*/ 2 h 79"/>
                <a:gd name="T4" fmla="*/ 12 w 64"/>
                <a:gd name="T5" fmla="*/ 14 h 79"/>
                <a:gd name="T6" fmla="*/ 13 w 64"/>
                <a:gd name="T7" fmla="*/ 14 h 79"/>
                <a:gd name="T8" fmla="*/ 38 w 64"/>
                <a:gd name="T9" fmla="*/ 0 h 79"/>
                <a:gd name="T10" fmla="*/ 64 w 64"/>
                <a:gd name="T11" fmla="*/ 29 h 79"/>
                <a:gd name="T12" fmla="*/ 64 w 64"/>
                <a:gd name="T13" fmla="*/ 79 h 79"/>
                <a:gd name="T14" fmla="*/ 52 w 64"/>
                <a:gd name="T15" fmla="*/ 79 h 79"/>
                <a:gd name="T16" fmla="*/ 52 w 64"/>
                <a:gd name="T17" fmla="*/ 27 h 79"/>
                <a:gd name="T18" fmla="*/ 36 w 64"/>
                <a:gd name="T19" fmla="*/ 11 h 79"/>
                <a:gd name="T20" fmla="*/ 13 w 64"/>
                <a:gd name="T21" fmla="*/ 36 h 79"/>
                <a:gd name="T22" fmla="*/ 13 w 64"/>
                <a:gd name="T23" fmla="*/ 79 h 79"/>
                <a:gd name="T24" fmla="*/ 0 w 64"/>
                <a:gd name="T25" fmla="*/ 79 h 79"/>
                <a:gd name="T26" fmla="*/ 0 w 64"/>
                <a:gd name="T2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8" y="0"/>
                    <a:pt x="64" y="12"/>
                    <a:pt x="64" y="2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18"/>
                    <a:pt x="46" y="11"/>
                    <a:pt x="36" y="11"/>
                  </a:cubicBezTo>
                  <a:cubicBezTo>
                    <a:pt x="20" y="11"/>
                    <a:pt x="13" y="22"/>
                    <a:pt x="13" y="3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1" name="Freeform 58"/>
            <p:cNvSpPr>
              <a:spLocks/>
            </p:cNvSpPr>
            <p:nvPr userDrawn="1"/>
          </p:nvSpPr>
          <p:spPr bwMode="auto">
            <a:xfrm>
              <a:off x="7408" y="450"/>
              <a:ext cx="43" cy="101"/>
            </a:xfrm>
            <a:custGeom>
              <a:avLst/>
              <a:gdLst>
                <a:gd name="T0" fmla="*/ 26 w 42"/>
                <a:gd name="T1" fmla="*/ 23 h 100"/>
                <a:gd name="T2" fmla="*/ 42 w 42"/>
                <a:gd name="T3" fmla="*/ 23 h 100"/>
                <a:gd name="T4" fmla="*/ 42 w 42"/>
                <a:gd name="T5" fmla="*/ 34 h 100"/>
                <a:gd name="T6" fmla="*/ 26 w 42"/>
                <a:gd name="T7" fmla="*/ 34 h 100"/>
                <a:gd name="T8" fmla="*/ 26 w 42"/>
                <a:gd name="T9" fmla="*/ 82 h 100"/>
                <a:gd name="T10" fmla="*/ 36 w 42"/>
                <a:gd name="T11" fmla="*/ 89 h 100"/>
                <a:gd name="T12" fmla="*/ 42 w 42"/>
                <a:gd name="T13" fmla="*/ 89 h 100"/>
                <a:gd name="T14" fmla="*/ 42 w 42"/>
                <a:gd name="T15" fmla="*/ 100 h 100"/>
                <a:gd name="T16" fmla="*/ 32 w 42"/>
                <a:gd name="T17" fmla="*/ 100 h 100"/>
                <a:gd name="T18" fmla="*/ 14 w 42"/>
                <a:gd name="T19" fmla="*/ 83 h 100"/>
                <a:gd name="T20" fmla="*/ 14 w 42"/>
                <a:gd name="T21" fmla="*/ 34 h 100"/>
                <a:gd name="T22" fmla="*/ 0 w 42"/>
                <a:gd name="T23" fmla="*/ 34 h 100"/>
                <a:gd name="T24" fmla="*/ 0 w 42"/>
                <a:gd name="T25" fmla="*/ 23 h 100"/>
                <a:gd name="T26" fmla="*/ 14 w 42"/>
                <a:gd name="T27" fmla="*/ 23 h 100"/>
                <a:gd name="T28" fmla="*/ 14 w 42"/>
                <a:gd name="T29" fmla="*/ 0 h 100"/>
                <a:gd name="T30" fmla="*/ 26 w 42"/>
                <a:gd name="T31" fmla="*/ 0 h 100"/>
                <a:gd name="T32" fmla="*/ 26 w 42"/>
                <a:gd name="T33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0">
                  <a:moveTo>
                    <a:pt x="26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8"/>
                    <a:pt x="28" y="89"/>
                    <a:pt x="36" y="8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19" y="100"/>
                    <a:pt x="14" y="98"/>
                    <a:pt x="14" y="8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2" name="Freeform 59"/>
            <p:cNvSpPr>
              <a:spLocks/>
            </p:cNvSpPr>
            <p:nvPr userDrawn="1"/>
          </p:nvSpPr>
          <p:spPr bwMode="auto">
            <a:xfrm>
              <a:off x="6680" y="578"/>
              <a:ext cx="27" cy="35"/>
            </a:xfrm>
            <a:custGeom>
              <a:avLst/>
              <a:gdLst>
                <a:gd name="T0" fmla="*/ 21 w 27"/>
                <a:gd name="T1" fmla="*/ 11 h 35"/>
                <a:gd name="T2" fmla="*/ 13 w 27"/>
                <a:gd name="T3" fmla="*/ 4 h 35"/>
                <a:gd name="T4" fmla="*/ 5 w 27"/>
                <a:gd name="T5" fmla="*/ 10 h 35"/>
                <a:gd name="T6" fmla="*/ 16 w 27"/>
                <a:gd name="T7" fmla="*/ 16 h 35"/>
                <a:gd name="T8" fmla="*/ 27 w 27"/>
                <a:gd name="T9" fmla="*/ 25 h 35"/>
                <a:gd name="T10" fmla="*/ 13 w 27"/>
                <a:gd name="T11" fmla="*/ 35 h 35"/>
                <a:gd name="T12" fmla="*/ 0 w 27"/>
                <a:gd name="T13" fmla="*/ 23 h 35"/>
                <a:gd name="T14" fmla="*/ 4 w 27"/>
                <a:gd name="T15" fmla="*/ 23 h 35"/>
                <a:gd name="T16" fmla="*/ 14 w 27"/>
                <a:gd name="T17" fmla="*/ 32 h 35"/>
                <a:gd name="T18" fmla="*/ 22 w 27"/>
                <a:gd name="T19" fmla="*/ 25 h 35"/>
                <a:gd name="T20" fmla="*/ 11 w 27"/>
                <a:gd name="T21" fmla="*/ 19 h 35"/>
                <a:gd name="T22" fmla="*/ 1 w 27"/>
                <a:gd name="T23" fmla="*/ 10 h 35"/>
                <a:gd name="T24" fmla="*/ 13 w 27"/>
                <a:gd name="T25" fmla="*/ 0 h 35"/>
                <a:gd name="T26" fmla="*/ 25 w 27"/>
                <a:gd name="T27" fmla="*/ 11 h 35"/>
                <a:gd name="T28" fmla="*/ 21 w 27"/>
                <a:gd name="T2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5">
                  <a:moveTo>
                    <a:pt x="21" y="11"/>
                  </a:moveTo>
                  <a:cubicBezTo>
                    <a:pt x="20" y="6"/>
                    <a:pt x="17" y="4"/>
                    <a:pt x="13" y="4"/>
                  </a:cubicBezTo>
                  <a:cubicBezTo>
                    <a:pt x="9" y="4"/>
                    <a:pt x="5" y="5"/>
                    <a:pt x="5" y="10"/>
                  </a:cubicBezTo>
                  <a:cubicBezTo>
                    <a:pt x="5" y="14"/>
                    <a:pt x="10" y="14"/>
                    <a:pt x="16" y="16"/>
                  </a:cubicBezTo>
                  <a:cubicBezTo>
                    <a:pt x="21" y="17"/>
                    <a:pt x="27" y="19"/>
                    <a:pt x="27" y="25"/>
                  </a:cubicBezTo>
                  <a:cubicBezTo>
                    <a:pt x="27" y="32"/>
                    <a:pt x="20" y="35"/>
                    <a:pt x="13" y="35"/>
                  </a:cubicBezTo>
                  <a:cubicBezTo>
                    <a:pt x="6" y="35"/>
                    <a:pt x="0" y="32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9"/>
                    <a:pt x="9" y="32"/>
                    <a:pt x="14" y="32"/>
                  </a:cubicBezTo>
                  <a:cubicBezTo>
                    <a:pt x="18" y="32"/>
                    <a:pt x="22" y="30"/>
                    <a:pt x="22" y="25"/>
                  </a:cubicBezTo>
                  <a:cubicBezTo>
                    <a:pt x="22" y="21"/>
                    <a:pt x="17" y="20"/>
                    <a:pt x="11" y="19"/>
                  </a:cubicBezTo>
                  <a:cubicBezTo>
                    <a:pt x="6" y="18"/>
                    <a:pt x="1" y="16"/>
                    <a:pt x="1" y="10"/>
                  </a:cubicBezTo>
                  <a:cubicBezTo>
                    <a:pt x="1" y="3"/>
                    <a:pt x="7" y="0"/>
                    <a:pt x="13" y="0"/>
                  </a:cubicBezTo>
                  <a:cubicBezTo>
                    <a:pt x="20" y="0"/>
                    <a:pt x="25" y="3"/>
                    <a:pt x="25" y="11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3" name="Freeform 60"/>
            <p:cNvSpPr>
              <a:spLocks noEditPoints="1"/>
            </p:cNvSpPr>
            <p:nvPr userDrawn="1"/>
          </p:nvSpPr>
          <p:spPr bwMode="auto">
            <a:xfrm>
              <a:off x="6712" y="578"/>
              <a:ext cx="33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  <a:gd name="T10" fmla="*/ 16 w 32"/>
                <a:gd name="T11" fmla="*/ 32 h 35"/>
                <a:gd name="T12" fmla="*/ 28 w 32"/>
                <a:gd name="T13" fmla="*/ 18 h 35"/>
                <a:gd name="T14" fmla="*/ 16 w 32"/>
                <a:gd name="T15" fmla="*/ 4 h 35"/>
                <a:gd name="T16" fmla="*/ 4 w 32"/>
                <a:gd name="T17" fmla="*/ 18 h 35"/>
                <a:gd name="T18" fmla="*/ 16 w 32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cubicBezTo>
                    <a:pt x="27" y="0"/>
                    <a:pt x="32" y="8"/>
                    <a:pt x="32" y="18"/>
                  </a:cubicBezTo>
                  <a:cubicBezTo>
                    <a:pt x="32" y="27"/>
                    <a:pt x="27" y="35"/>
                    <a:pt x="16" y="35"/>
                  </a:cubicBezTo>
                  <a:cubicBezTo>
                    <a:pt x="5" y="35"/>
                    <a:pt x="0" y="27"/>
                    <a:pt x="0" y="18"/>
                  </a:cubicBezTo>
                  <a:cubicBezTo>
                    <a:pt x="0" y="8"/>
                    <a:pt x="5" y="0"/>
                    <a:pt x="16" y="0"/>
                  </a:cubicBezTo>
                  <a:close/>
                  <a:moveTo>
                    <a:pt x="16" y="32"/>
                  </a:moveTo>
                  <a:cubicBezTo>
                    <a:pt x="24" y="32"/>
                    <a:pt x="28" y="24"/>
                    <a:pt x="28" y="18"/>
                  </a:cubicBezTo>
                  <a:cubicBezTo>
                    <a:pt x="28" y="11"/>
                    <a:pt x="24" y="4"/>
                    <a:pt x="16" y="4"/>
                  </a:cubicBezTo>
                  <a:cubicBezTo>
                    <a:pt x="8" y="4"/>
                    <a:pt x="4" y="11"/>
                    <a:pt x="4" y="18"/>
                  </a:cubicBezTo>
                  <a:cubicBezTo>
                    <a:pt x="4" y="24"/>
                    <a:pt x="8" y="32"/>
                    <a:pt x="16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4" name="Freeform 61"/>
            <p:cNvSpPr>
              <a:spLocks/>
            </p:cNvSpPr>
            <p:nvPr userDrawn="1"/>
          </p:nvSpPr>
          <p:spPr bwMode="auto">
            <a:xfrm>
              <a:off x="6752" y="579"/>
              <a:ext cx="22" cy="34"/>
            </a:xfrm>
            <a:custGeom>
              <a:avLst/>
              <a:gdLst>
                <a:gd name="T0" fmla="*/ 0 w 22"/>
                <a:gd name="T1" fmla="*/ 0 h 34"/>
                <a:gd name="T2" fmla="*/ 22 w 22"/>
                <a:gd name="T3" fmla="*/ 0 h 34"/>
                <a:gd name="T4" fmla="*/ 22 w 22"/>
                <a:gd name="T5" fmla="*/ 4 h 34"/>
                <a:gd name="T6" fmla="*/ 5 w 22"/>
                <a:gd name="T7" fmla="*/ 4 h 34"/>
                <a:gd name="T8" fmla="*/ 5 w 22"/>
                <a:gd name="T9" fmla="*/ 14 h 34"/>
                <a:gd name="T10" fmla="*/ 20 w 22"/>
                <a:gd name="T11" fmla="*/ 14 h 34"/>
                <a:gd name="T12" fmla="*/ 20 w 22"/>
                <a:gd name="T13" fmla="*/ 18 h 34"/>
                <a:gd name="T14" fmla="*/ 5 w 22"/>
                <a:gd name="T15" fmla="*/ 18 h 34"/>
                <a:gd name="T16" fmla="*/ 5 w 22"/>
                <a:gd name="T17" fmla="*/ 34 h 34"/>
                <a:gd name="T18" fmla="*/ 0 w 22"/>
                <a:gd name="T19" fmla="*/ 34 h 34"/>
                <a:gd name="T20" fmla="*/ 0 w 22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5" y="4"/>
                  </a:lnTo>
                  <a:lnTo>
                    <a:pt x="5" y="14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5" name="Freeform 62"/>
            <p:cNvSpPr>
              <a:spLocks/>
            </p:cNvSpPr>
            <p:nvPr userDrawn="1"/>
          </p:nvSpPr>
          <p:spPr bwMode="auto">
            <a:xfrm>
              <a:off x="6778" y="579"/>
              <a:ext cx="28" cy="34"/>
            </a:xfrm>
            <a:custGeom>
              <a:avLst/>
              <a:gdLst>
                <a:gd name="T0" fmla="*/ 11 w 28"/>
                <a:gd name="T1" fmla="*/ 4 h 34"/>
                <a:gd name="T2" fmla="*/ 0 w 28"/>
                <a:gd name="T3" fmla="*/ 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4 h 34"/>
                <a:gd name="T10" fmla="*/ 16 w 28"/>
                <a:gd name="T11" fmla="*/ 4 h 34"/>
                <a:gd name="T12" fmla="*/ 16 w 28"/>
                <a:gd name="T13" fmla="*/ 34 h 34"/>
                <a:gd name="T14" fmla="*/ 11 w 28"/>
                <a:gd name="T15" fmla="*/ 34 h 34"/>
                <a:gd name="T16" fmla="*/ 11 w 28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11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16" y="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6" name="Freeform 63"/>
            <p:cNvSpPr>
              <a:spLocks/>
            </p:cNvSpPr>
            <p:nvPr userDrawn="1"/>
          </p:nvSpPr>
          <p:spPr bwMode="auto">
            <a:xfrm>
              <a:off x="6810" y="579"/>
              <a:ext cx="42" cy="34"/>
            </a:xfrm>
            <a:custGeom>
              <a:avLst/>
              <a:gdLst>
                <a:gd name="T0" fmla="*/ 33 w 42"/>
                <a:gd name="T1" fmla="*/ 34 h 34"/>
                <a:gd name="T2" fmla="*/ 29 w 42"/>
                <a:gd name="T3" fmla="*/ 34 h 34"/>
                <a:gd name="T4" fmla="*/ 21 w 42"/>
                <a:gd name="T5" fmla="*/ 5 h 34"/>
                <a:gd name="T6" fmla="*/ 21 w 42"/>
                <a:gd name="T7" fmla="*/ 5 h 34"/>
                <a:gd name="T8" fmla="*/ 13 w 42"/>
                <a:gd name="T9" fmla="*/ 34 h 34"/>
                <a:gd name="T10" fmla="*/ 8 w 42"/>
                <a:gd name="T11" fmla="*/ 34 h 34"/>
                <a:gd name="T12" fmla="*/ 0 w 42"/>
                <a:gd name="T13" fmla="*/ 0 h 34"/>
                <a:gd name="T14" fmla="*/ 4 w 42"/>
                <a:gd name="T15" fmla="*/ 0 h 34"/>
                <a:gd name="T16" fmla="*/ 11 w 42"/>
                <a:gd name="T17" fmla="*/ 28 h 34"/>
                <a:gd name="T18" fmla="*/ 11 w 42"/>
                <a:gd name="T19" fmla="*/ 28 h 34"/>
                <a:gd name="T20" fmla="*/ 19 w 42"/>
                <a:gd name="T21" fmla="*/ 0 h 34"/>
                <a:gd name="T22" fmla="*/ 24 w 42"/>
                <a:gd name="T23" fmla="*/ 0 h 34"/>
                <a:gd name="T24" fmla="*/ 31 w 42"/>
                <a:gd name="T25" fmla="*/ 28 h 34"/>
                <a:gd name="T26" fmla="*/ 31 w 42"/>
                <a:gd name="T27" fmla="*/ 28 h 34"/>
                <a:gd name="T28" fmla="*/ 38 w 42"/>
                <a:gd name="T29" fmla="*/ 0 h 34"/>
                <a:gd name="T30" fmla="*/ 42 w 42"/>
                <a:gd name="T31" fmla="*/ 0 h 34"/>
                <a:gd name="T32" fmla="*/ 33 w 42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4">
                  <a:moveTo>
                    <a:pt x="33" y="34"/>
                  </a:moveTo>
                  <a:lnTo>
                    <a:pt x="29" y="3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3" y="34"/>
                  </a:lnTo>
                  <a:lnTo>
                    <a:pt x="8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7" name="Freeform 64"/>
            <p:cNvSpPr>
              <a:spLocks noEditPoints="1"/>
            </p:cNvSpPr>
            <p:nvPr userDrawn="1"/>
          </p:nvSpPr>
          <p:spPr bwMode="auto">
            <a:xfrm>
              <a:off x="6852" y="579"/>
              <a:ext cx="31" cy="34"/>
            </a:xfrm>
            <a:custGeom>
              <a:avLst/>
              <a:gdLst>
                <a:gd name="T0" fmla="*/ 13 w 31"/>
                <a:gd name="T1" fmla="*/ 0 h 34"/>
                <a:gd name="T2" fmla="*/ 18 w 31"/>
                <a:gd name="T3" fmla="*/ 0 h 34"/>
                <a:gd name="T4" fmla="*/ 31 w 31"/>
                <a:gd name="T5" fmla="*/ 34 h 34"/>
                <a:gd name="T6" fmla="*/ 26 w 31"/>
                <a:gd name="T7" fmla="*/ 34 h 34"/>
                <a:gd name="T8" fmla="*/ 22 w 31"/>
                <a:gd name="T9" fmla="*/ 23 h 34"/>
                <a:gd name="T10" fmla="*/ 8 w 31"/>
                <a:gd name="T11" fmla="*/ 23 h 34"/>
                <a:gd name="T12" fmla="*/ 4 w 31"/>
                <a:gd name="T13" fmla="*/ 34 h 34"/>
                <a:gd name="T14" fmla="*/ 0 w 31"/>
                <a:gd name="T15" fmla="*/ 34 h 34"/>
                <a:gd name="T16" fmla="*/ 13 w 31"/>
                <a:gd name="T17" fmla="*/ 0 h 34"/>
                <a:gd name="T18" fmla="*/ 9 w 31"/>
                <a:gd name="T19" fmla="*/ 20 h 34"/>
                <a:gd name="T20" fmla="*/ 21 w 31"/>
                <a:gd name="T21" fmla="*/ 20 h 34"/>
                <a:gd name="T22" fmla="*/ 15 w 31"/>
                <a:gd name="T23" fmla="*/ 4 h 34"/>
                <a:gd name="T24" fmla="*/ 15 w 31"/>
                <a:gd name="T25" fmla="*/ 4 h 34"/>
                <a:gd name="T26" fmla="*/ 9 w 31"/>
                <a:gd name="T27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4">
                  <a:moveTo>
                    <a:pt x="13" y="0"/>
                  </a:moveTo>
                  <a:lnTo>
                    <a:pt x="18" y="0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2" y="23"/>
                  </a:lnTo>
                  <a:lnTo>
                    <a:pt x="8" y="23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13" y="0"/>
                  </a:lnTo>
                  <a:close/>
                  <a:moveTo>
                    <a:pt x="9" y="20"/>
                  </a:moveTo>
                  <a:lnTo>
                    <a:pt x="21" y="2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8" name="Freeform 65"/>
            <p:cNvSpPr>
              <a:spLocks noEditPoints="1"/>
            </p:cNvSpPr>
            <p:nvPr userDrawn="1"/>
          </p:nvSpPr>
          <p:spPr bwMode="auto">
            <a:xfrm>
              <a:off x="6888" y="579"/>
              <a:ext cx="28" cy="34"/>
            </a:xfrm>
            <a:custGeom>
              <a:avLst/>
              <a:gdLst>
                <a:gd name="T0" fmla="*/ 0 w 27"/>
                <a:gd name="T1" fmla="*/ 0 h 34"/>
                <a:gd name="T2" fmla="*/ 16 w 27"/>
                <a:gd name="T3" fmla="*/ 0 h 34"/>
                <a:gd name="T4" fmla="*/ 26 w 27"/>
                <a:gd name="T5" fmla="*/ 9 h 34"/>
                <a:gd name="T6" fmla="*/ 20 w 27"/>
                <a:gd name="T7" fmla="*/ 17 h 34"/>
                <a:gd name="T8" fmla="*/ 20 w 27"/>
                <a:gd name="T9" fmla="*/ 17 h 34"/>
                <a:gd name="T10" fmla="*/ 25 w 27"/>
                <a:gd name="T11" fmla="*/ 24 h 34"/>
                <a:gd name="T12" fmla="*/ 27 w 27"/>
                <a:gd name="T13" fmla="*/ 34 h 34"/>
                <a:gd name="T14" fmla="*/ 22 w 27"/>
                <a:gd name="T15" fmla="*/ 34 h 34"/>
                <a:gd name="T16" fmla="*/ 21 w 27"/>
                <a:gd name="T17" fmla="*/ 25 h 34"/>
                <a:gd name="T18" fmla="*/ 16 w 27"/>
                <a:gd name="T19" fmla="*/ 19 h 34"/>
                <a:gd name="T20" fmla="*/ 5 w 27"/>
                <a:gd name="T21" fmla="*/ 19 h 34"/>
                <a:gd name="T22" fmla="*/ 5 w 27"/>
                <a:gd name="T23" fmla="*/ 34 h 34"/>
                <a:gd name="T24" fmla="*/ 0 w 27"/>
                <a:gd name="T25" fmla="*/ 34 h 34"/>
                <a:gd name="T26" fmla="*/ 0 w 27"/>
                <a:gd name="T27" fmla="*/ 0 h 34"/>
                <a:gd name="T28" fmla="*/ 14 w 27"/>
                <a:gd name="T29" fmla="*/ 15 h 34"/>
                <a:gd name="T30" fmla="*/ 22 w 27"/>
                <a:gd name="T31" fmla="*/ 9 h 34"/>
                <a:gd name="T32" fmla="*/ 16 w 27"/>
                <a:gd name="T33" fmla="*/ 4 h 34"/>
                <a:gd name="T34" fmla="*/ 5 w 27"/>
                <a:gd name="T35" fmla="*/ 4 h 34"/>
                <a:gd name="T36" fmla="*/ 5 w 27"/>
                <a:gd name="T37" fmla="*/ 15 h 34"/>
                <a:gd name="T38" fmla="*/ 14 w 27"/>
                <a:gd name="T3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4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6" y="3"/>
                    <a:pt x="26" y="9"/>
                  </a:cubicBezTo>
                  <a:cubicBezTo>
                    <a:pt x="26" y="13"/>
                    <a:pt x="24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4" y="18"/>
                    <a:pt x="25" y="21"/>
                    <a:pt x="25" y="24"/>
                  </a:cubicBezTo>
                  <a:cubicBezTo>
                    <a:pt x="26" y="28"/>
                    <a:pt x="25" y="31"/>
                    <a:pt x="27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2" y="29"/>
                    <a:pt x="21" y="25"/>
                  </a:cubicBezTo>
                  <a:cubicBezTo>
                    <a:pt x="21" y="22"/>
                    <a:pt x="20" y="19"/>
                    <a:pt x="1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  <a:moveTo>
                    <a:pt x="14" y="15"/>
                  </a:moveTo>
                  <a:cubicBezTo>
                    <a:pt x="18" y="15"/>
                    <a:pt x="22" y="14"/>
                    <a:pt x="22" y="9"/>
                  </a:cubicBezTo>
                  <a:cubicBezTo>
                    <a:pt x="22" y="6"/>
                    <a:pt x="20" y="4"/>
                    <a:pt x="1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9" name="Freeform 66"/>
            <p:cNvSpPr>
              <a:spLocks/>
            </p:cNvSpPr>
            <p:nvPr userDrawn="1"/>
          </p:nvSpPr>
          <p:spPr bwMode="auto">
            <a:xfrm>
              <a:off x="6923" y="579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23 w 24"/>
                <a:gd name="T3" fmla="*/ 0 h 34"/>
                <a:gd name="T4" fmla="*/ 23 w 24"/>
                <a:gd name="T5" fmla="*/ 4 h 34"/>
                <a:gd name="T6" fmla="*/ 5 w 24"/>
                <a:gd name="T7" fmla="*/ 4 h 34"/>
                <a:gd name="T8" fmla="*/ 5 w 24"/>
                <a:gd name="T9" fmla="*/ 14 h 34"/>
                <a:gd name="T10" fmla="*/ 22 w 24"/>
                <a:gd name="T11" fmla="*/ 14 h 34"/>
                <a:gd name="T12" fmla="*/ 22 w 24"/>
                <a:gd name="T13" fmla="*/ 18 h 34"/>
                <a:gd name="T14" fmla="*/ 5 w 24"/>
                <a:gd name="T15" fmla="*/ 18 h 34"/>
                <a:gd name="T16" fmla="*/ 5 w 24"/>
                <a:gd name="T17" fmla="*/ 30 h 34"/>
                <a:gd name="T18" fmla="*/ 24 w 24"/>
                <a:gd name="T19" fmla="*/ 30 h 34"/>
                <a:gd name="T20" fmla="*/ 24 w 24"/>
                <a:gd name="T21" fmla="*/ 34 h 34"/>
                <a:gd name="T22" fmla="*/ 0 w 24"/>
                <a:gd name="T23" fmla="*/ 34 h 34"/>
                <a:gd name="T24" fmla="*/ 0 w 2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lnTo>
                    <a:pt x="23" y="0"/>
                  </a:lnTo>
                  <a:lnTo>
                    <a:pt x="23" y="4"/>
                  </a:lnTo>
                  <a:lnTo>
                    <a:pt x="5" y="4"/>
                  </a:lnTo>
                  <a:lnTo>
                    <a:pt x="5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5" y="18"/>
                  </a:lnTo>
                  <a:lnTo>
                    <a:pt x="5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0" name="Freeform 67"/>
            <p:cNvSpPr>
              <a:spLocks/>
            </p:cNvSpPr>
            <p:nvPr userDrawn="1"/>
          </p:nvSpPr>
          <p:spPr bwMode="auto">
            <a:xfrm>
              <a:off x="6965" y="579"/>
              <a:ext cx="28" cy="34"/>
            </a:xfrm>
            <a:custGeom>
              <a:avLst/>
              <a:gdLst>
                <a:gd name="T0" fmla="*/ 11 w 28"/>
                <a:gd name="T1" fmla="*/ 4 h 34"/>
                <a:gd name="T2" fmla="*/ 0 w 28"/>
                <a:gd name="T3" fmla="*/ 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4 h 34"/>
                <a:gd name="T10" fmla="*/ 16 w 28"/>
                <a:gd name="T11" fmla="*/ 4 h 34"/>
                <a:gd name="T12" fmla="*/ 16 w 28"/>
                <a:gd name="T13" fmla="*/ 34 h 34"/>
                <a:gd name="T14" fmla="*/ 11 w 28"/>
                <a:gd name="T15" fmla="*/ 34 h 34"/>
                <a:gd name="T16" fmla="*/ 11 w 28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11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16" y="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1" name="Freeform 68"/>
            <p:cNvSpPr>
              <a:spLocks/>
            </p:cNvSpPr>
            <p:nvPr userDrawn="1"/>
          </p:nvSpPr>
          <p:spPr bwMode="auto">
            <a:xfrm>
              <a:off x="6998" y="579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24 w 24"/>
                <a:gd name="T3" fmla="*/ 0 h 34"/>
                <a:gd name="T4" fmla="*/ 24 w 24"/>
                <a:gd name="T5" fmla="*/ 4 h 34"/>
                <a:gd name="T6" fmla="*/ 5 w 24"/>
                <a:gd name="T7" fmla="*/ 4 h 34"/>
                <a:gd name="T8" fmla="*/ 5 w 24"/>
                <a:gd name="T9" fmla="*/ 14 h 34"/>
                <a:gd name="T10" fmla="*/ 23 w 24"/>
                <a:gd name="T11" fmla="*/ 14 h 34"/>
                <a:gd name="T12" fmla="*/ 23 w 24"/>
                <a:gd name="T13" fmla="*/ 18 h 34"/>
                <a:gd name="T14" fmla="*/ 5 w 24"/>
                <a:gd name="T15" fmla="*/ 18 h 34"/>
                <a:gd name="T16" fmla="*/ 5 w 24"/>
                <a:gd name="T17" fmla="*/ 30 h 34"/>
                <a:gd name="T18" fmla="*/ 24 w 24"/>
                <a:gd name="T19" fmla="*/ 30 h 34"/>
                <a:gd name="T20" fmla="*/ 24 w 24"/>
                <a:gd name="T21" fmla="*/ 34 h 34"/>
                <a:gd name="T22" fmla="*/ 0 w 24"/>
                <a:gd name="T23" fmla="*/ 34 h 34"/>
                <a:gd name="T24" fmla="*/ 0 w 2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5" y="4"/>
                  </a:lnTo>
                  <a:lnTo>
                    <a:pt x="5" y="14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5" y="18"/>
                  </a:lnTo>
                  <a:lnTo>
                    <a:pt x="5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2" name="Freeform 69"/>
            <p:cNvSpPr>
              <a:spLocks/>
            </p:cNvSpPr>
            <p:nvPr userDrawn="1"/>
          </p:nvSpPr>
          <p:spPr bwMode="auto">
            <a:xfrm>
              <a:off x="7027" y="578"/>
              <a:ext cx="31" cy="35"/>
            </a:xfrm>
            <a:custGeom>
              <a:avLst/>
              <a:gdLst>
                <a:gd name="T0" fmla="*/ 26 w 31"/>
                <a:gd name="T1" fmla="*/ 11 h 35"/>
                <a:gd name="T2" fmla="*/ 16 w 31"/>
                <a:gd name="T3" fmla="*/ 4 h 35"/>
                <a:gd name="T4" fmla="*/ 5 w 31"/>
                <a:gd name="T5" fmla="*/ 17 h 35"/>
                <a:gd name="T6" fmla="*/ 16 w 31"/>
                <a:gd name="T7" fmla="*/ 32 h 35"/>
                <a:gd name="T8" fmla="*/ 26 w 31"/>
                <a:gd name="T9" fmla="*/ 22 h 35"/>
                <a:gd name="T10" fmla="*/ 31 w 31"/>
                <a:gd name="T11" fmla="*/ 22 h 35"/>
                <a:gd name="T12" fmla="*/ 16 w 31"/>
                <a:gd name="T13" fmla="*/ 35 h 35"/>
                <a:gd name="T14" fmla="*/ 0 w 31"/>
                <a:gd name="T15" fmla="*/ 18 h 35"/>
                <a:gd name="T16" fmla="*/ 16 w 31"/>
                <a:gd name="T17" fmla="*/ 0 h 35"/>
                <a:gd name="T18" fmla="*/ 30 w 31"/>
                <a:gd name="T19" fmla="*/ 11 h 35"/>
                <a:gd name="T20" fmla="*/ 26 w 31"/>
                <a:gd name="T2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5">
                  <a:moveTo>
                    <a:pt x="26" y="11"/>
                  </a:moveTo>
                  <a:cubicBezTo>
                    <a:pt x="25" y="6"/>
                    <a:pt x="21" y="4"/>
                    <a:pt x="16" y="4"/>
                  </a:cubicBezTo>
                  <a:cubicBezTo>
                    <a:pt x="8" y="4"/>
                    <a:pt x="5" y="10"/>
                    <a:pt x="5" y="17"/>
                  </a:cubicBezTo>
                  <a:cubicBezTo>
                    <a:pt x="5" y="25"/>
                    <a:pt x="8" y="32"/>
                    <a:pt x="16" y="32"/>
                  </a:cubicBezTo>
                  <a:cubicBezTo>
                    <a:pt x="22" y="32"/>
                    <a:pt x="26" y="27"/>
                    <a:pt x="26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30"/>
                    <a:pt x="25" y="35"/>
                    <a:pt x="16" y="35"/>
                  </a:cubicBezTo>
                  <a:cubicBezTo>
                    <a:pt x="6" y="35"/>
                    <a:pt x="0" y="28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3" y="0"/>
                    <a:pt x="29" y="4"/>
                    <a:pt x="30" y="11"/>
                  </a:cubicBezTo>
                  <a:lnTo>
                    <a:pt x="2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3" name="Freeform 70"/>
            <p:cNvSpPr>
              <a:spLocks/>
            </p:cNvSpPr>
            <p:nvPr userDrawn="1"/>
          </p:nvSpPr>
          <p:spPr bwMode="auto">
            <a:xfrm>
              <a:off x="7065" y="579"/>
              <a:ext cx="28" cy="34"/>
            </a:xfrm>
            <a:custGeom>
              <a:avLst/>
              <a:gdLst>
                <a:gd name="T0" fmla="*/ 0 w 28"/>
                <a:gd name="T1" fmla="*/ 0 h 34"/>
                <a:gd name="T2" fmla="*/ 4 w 28"/>
                <a:gd name="T3" fmla="*/ 0 h 34"/>
                <a:gd name="T4" fmla="*/ 4 w 28"/>
                <a:gd name="T5" fmla="*/ 14 h 34"/>
                <a:gd name="T6" fmla="*/ 23 w 28"/>
                <a:gd name="T7" fmla="*/ 14 h 34"/>
                <a:gd name="T8" fmla="*/ 23 w 28"/>
                <a:gd name="T9" fmla="*/ 0 h 34"/>
                <a:gd name="T10" fmla="*/ 28 w 28"/>
                <a:gd name="T11" fmla="*/ 0 h 34"/>
                <a:gd name="T12" fmla="*/ 28 w 28"/>
                <a:gd name="T13" fmla="*/ 34 h 34"/>
                <a:gd name="T14" fmla="*/ 23 w 28"/>
                <a:gd name="T15" fmla="*/ 34 h 34"/>
                <a:gd name="T16" fmla="*/ 23 w 28"/>
                <a:gd name="T17" fmla="*/ 18 h 34"/>
                <a:gd name="T18" fmla="*/ 4 w 28"/>
                <a:gd name="T19" fmla="*/ 18 h 34"/>
                <a:gd name="T20" fmla="*/ 4 w 28"/>
                <a:gd name="T21" fmla="*/ 34 h 34"/>
                <a:gd name="T22" fmla="*/ 0 w 28"/>
                <a:gd name="T23" fmla="*/ 34 h 34"/>
                <a:gd name="T24" fmla="*/ 0 w 2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4" y="0"/>
                  </a:lnTo>
                  <a:lnTo>
                    <a:pt x="4" y="14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23" y="34"/>
                  </a:lnTo>
                  <a:lnTo>
                    <a:pt x="23" y="18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4" name="Freeform 71"/>
            <p:cNvSpPr>
              <a:spLocks/>
            </p:cNvSpPr>
            <p:nvPr userDrawn="1"/>
          </p:nvSpPr>
          <p:spPr bwMode="auto">
            <a:xfrm>
              <a:off x="7102" y="579"/>
              <a:ext cx="27" cy="34"/>
            </a:xfrm>
            <a:custGeom>
              <a:avLst/>
              <a:gdLst>
                <a:gd name="T0" fmla="*/ 0 w 27"/>
                <a:gd name="T1" fmla="*/ 0 h 34"/>
                <a:gd name="T2" fmla="*/ 5 w 27"/>
                <a:gd name="T3" fmla="*/ 0 h 34"/>
                <a:gd name="T4" fmla="*/ 22 w 27"/>
                <a:gd name="T5" fmla="*/ 27 h 34"/>
                <a:gd name="T6" fmla="*/ 22 w 27"/>
                <a:gd name="T7" fmla="*/ 27 h 34"/>
                <a:gd name="T8" fmla="*/ 22 w 27"/>
                <a:gd name="T9" fmla="*/ 0 h 34"/>
                <a:gd name="T10" fmla="*/ 27 w 27"/>
                <a:gd name="T11" fmla="*/ 0 h 34"/>
                <a:gd name="T12" fmla="*/ 27 w 27"/>
                <a:gd name="T13" fmla="*/ 34 h 34"/>
                <a:gd name="T14" fmla="*/ 22 w 27"/>
                <a:gd name="T15" fmla="*/ 34 h 34"/>
                <a:gd name="T16" fmla="*/ 4 w 27"/>
                <a:gd name="T17" fmla="*/ 6 h 34"/>
                <a:gd name="T18" fmla="*/ 4 w 27"/>
                <a:gd name="T19" fmla="*/ 6 h 34"/>
                <a:gd name="T20" fmla="*/ 4 w 27"/>
                <a:gd name="T21" fmla="*/ 34 h 34"/>
                <a:gd name="T22" fmla="*/ 0 w 27"/>
                <a:gd name="T23" fmla="*/ 34 h 34"/>
                <a:gd name="T24" fmla="*/ 0 w 27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4">
                  <a:moveTo>
                    <a:pt x="0" y="0"/>
                  </a:moveTo>
                  <a:lnTo>
                    <a:pt x="5" y="0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34"/>
                  </a:lnTo>
                  <a:lnTo>
                    <a:pt x="22" y="3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5" name="Freeform 72"/>
            <p:cNvSpPr>
              <a:spLocks noEditPoints="1"/>
            </p:cNvSpPr>
            <p:nvPr userDrawn="1"/>
          </p:nvSpPr>
          <p:spPr bwMode="auto">
            <a:xfrm>
              <a:off x="7136" y="578"/>
              <a:ext cx="33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  <a:gd name="T10" fmla="*/ 16 w 32"/>
                <a:gd name="T11" fmla="*/ 32 h 35"/>
                <a:gd name="T12" fmla="*/ 28 w 32"/>
                <a:gd name="T13" fmla="*/ 18 h 35"/>
                <a:gd name="T14" fmla="*/ 16 w 32"/>
                <a:gd name="T15" fmla="*/ 4 h 35"/>
                <a:gd name="T16" fmla="*/ 4 w 32"/>
                <a:gd name="T17" fmla="*/ 18 h 35"/>
                <a:gd name="T18" fmla="*/ 16 w 32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cubicBezTo>
                    <a:pt x="27" y="0"/>
                    <a:pt x="32" y="8"/>
                    <a:pt x="32" y="18"/>
                  </a:cubicBezTo>
                  <a:cubicBezTo>
                    <a:pt x="32" y="27"/>
                    <a:pt x="27" y="35"/>
                    <a:pt x="16" y="35"/>
                  </a:cubicBezTo>
                  <a:cubicBezTo>
                    <a:pt x="5" y="35"/>
                    <a:pt x="0" y="27"/>
                    <a:pt x="0" y="18"/>
                  </a:cubicBezTo>
                  <a:cubicBezTo>
                    <a:pt x="0" y="8"/>
                    <a:pt x="5" y="0"/>
                    <a:pt x="16" y="0"/>
                  </a:cubicBezTo>
                  <a:close/>
                  <a:moveTo>
                    <a:pt x="16" y="32"/>
                  </a:moveTo>
                  <a:cubicBezTo>
                    <a:pt x="24" y="32"/>
                    <a:pt x="28" y="24"/>
                    <a:pt x="28" y="18"/>
                  </a:cubicBezTo>
                  <a:cubicBezTo>
                    <a:pt x="28" y="11"/>
                    <a:pt x="24" y="4"/>
                    <a:pt x="16" y="4"/>
                  </a:cubicBezTo>
                  <a:cubicBezTo>
                    <a:pt x="8" y="4"/>
                    <a:pt x="4" y="11"/>
                    <a:pt x="4" y="18"/>
                  </a:cubicBezTo>
                  <a:cubicBezTo>
                    <a:pt x="4" y="24"/>
                    <a:pt x="8" y="32"/>
                    <a:pt x="16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6" name="Freeform 73"/>
            <p:cNvSpPr>
              <a:spLocks/>
            </p:cNvSpPr>
            <p:nvPr userDrawn="1"/>
          </p:nvSpPr>
          <p:spPr bwMode="auto">
            <a:xfrm>
              <a:off x="7176" y="579"/>
              <a:ext cx="22" cy="34"/>
            </a:xfrm>
            <a:custGeom>
              <a:avLst/>
              <a:gdLst>
                <a:gd name="T0" fmla="*/ 0 w 22"/>
                <a:gd name="T1" fmla="*/ 0 h 34"/>
                <a:gd name="T2" fmla="*/ 4 w 22"/>
                <a:gd name="T3" fmla="*/ 0 h 34"/>
                <a:gd name="T4" fmla="*/ 4 w 22"/>
                <a:gd name="T5" fmla="*/ 30 h 34"/>
                <a:gd name="T6" fmla="*/ 22 w 22"/>
                <a:gd name="T7" fmla="*/ 30 h 34"/>
                <a:gd name="T8" fmla="*/ 22 w 22"/>
                <a:gd name="T9" fmla="*/ 34 h 34"/>
                <a:gd name="T10" fmla="*/ 0 w 22"/>
                <a:gd name="T11" fmla="*/ 34 h 34"/>
                <a:gd name="T12" fmla="*/ 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7" name="Freeform 74"/>
            <p:cNvSpPr>
              <a:spLocks noEditPoints="1"/>
            </p:cNvSpPr>
            <p:nvPr userDrawn="1"/>
          </p:nvSpPr>
          <p:spPr bwMode="auto">
            <a:xfrm>
              <a:off x="7201" y="578"/>
              <a:ext cx="33" cy="35"/>
            </a:xfrm>
            <a:custGeom>
              <a:avLst/>
              <a:gdLst>
                <a:gd name="T0" fmla="*/ 16 w 33"/>
                <a:gd name="T1" fmla="*/ 0 h 35"/>
                <a:gd name="T2" fmla="*/ 33 w 33"/>
                <a:gd name="T3" fmla="*/ 18 h 35"/>
                <a:gd name="T4" fmla="*/ 16 w 33"/>
                <a:gd name="T5" fmla="*/ 35 h 35"/>
                <a:gd name="T6" fmla="*/ 0 w 33"/>
                <a:gd name="T7" fmla="*/ 18 h 35"/>
                <a:gd name="T8" fmla="*/ 16 w 33"/>
                <a:gd name="T9" fmla="*/ 0 h 35"/>
                <a:gd name="T10" fmla="*/ 16 w 33"/>
                <a:gd name="T11" fmla="*/ 32 h 35"/>
                <a:gd name="T12" fmla="*/ 28 w 33"/>
                <a:gd name="T13" fmla="*/ 18 h 35"/>
                <a:gd name="T14" fmla="*/ 16 w 33"/>
                <a:gd name="T15" fmla="*/ 4 h 35"/>
                <a:gd name="T16" fmla="*/ 5 w 33"/>
                <a:gd name="T17" fmla="*/ 18 h 35"/>
                <a:gd name="T18" fmla="*/ 16 w 33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cubicBezTo>
                    <a:pt x="27" y="0"/>
                    <a:pt x="33" y="8"/>
                    <a:pt x="33" y="18"/>
                  </a:cubicBezTo>
                  <a:cubicBezTo>
                    <a:pt x="33" y="27"/>
                    <a:pt x="27" y="35"/>
                    <a:pt x="16" y="35"/>
                  </a:cubicBezTo>
                  <a:cubicBezTo>
                    <a:pt x="6" y="35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lose/>
                  <a:moveTo>
                    <a:pt x="16" y="32"/>
                  </a:moveTo>
                  <a:cubicBezTo>
                    <a:pt x="25" y="32"/>
                    <a:pt x="28" y="24"/>
                    <a:pt x="28" y="18"/>
                  </a:cubicBezTo>
                  <a:cubicBezTo>
                    <a:pt x="28" y="11"/>
                    <a:pt x="25" y="4"/>
                    <a:pt x="16" y="4"/>
                  </a:cubicBezTo>
                  <a:cubicBezTo>
                    <a:pt x="8" y="4"/>
                    <a:pt x="5" y="11"/>
                    <a:pt x="5" y="18"/>
                  </a:cubicBezTo>
                  <a:cubicBezTo>
                    <a:pt x="5" y="24"/>
                    <a:pt x="8" y="32"/>
                    <a:pt x="16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8" name="Freeform 75"/>
            <p:cNvSpPr>
              <a:spLocks/>
            </p:cNvSpPr>
            <p:nvPr userDrawn="1"/>
          </p:nvSpPr>
          <p:spPr bwMode="auto">
            <a:xfrm>
              <a:off x="7239" y="578"/>
              <a:ext cx="32" cy="35"/>
            </a:xfrm>
            <a:custGeom>
              <a:avLst/>
              <a:gdLst>
                <a:gd name="T0" fmla="*/ 27 w 31"/>
                <a:gd name="T1" fmla="*/ 30 h 35"/>
                <a:gd name="T2" fmla="*/ 16 w 31"/>
                <a:gd name="T3" fmla="*/ 35 h 35"/>
                <a:gd name="T4" fmla="*/ 0 w 31"/>
                <a:gd name="T5" fmla="*/ 18 h 35"/>
                <a:gd name="T6" fmla="*/ 16 w 31"/>
                <a:gd name="T7" fmla="*/ 0 h 35"/>
                <a:gd name="T8" fmla="*/ 31 w 31"/>
                <a:gd name="T9" fmla="*/ 11 h 35"/>
                <a:gd name="T10" fmla="*/ 26 w 31"/>
                <a:gd name="T11" fmla="*/ 11 h 35"/>
                <a:gd name="T12" fmla="*/ 16 w 31"/>
                <a:gd name="T13" fmla="*/ 4 h 35"/>
                <a:gd name="T14" fmla="*/ 5 w 31"/>
                <a:gd name="T15" fmla="*/ 18 h 35"/>
                <a:gd name="T16" fmla="*/ 16 w 31"/>
                <a:gd name="T17" fmla="*/ 32 h 35"/>
                <a:gd name="T18" fmla="*/ 27 w 31"/>
                <a:gd name="T19" fmla="*/ 21 h 35"/>
                <a:gd name="T20" fmla="*/ 16 w 31"/>
                <a:gd name="T21" fmla="*/ 21 h 35"/>
                <a:gd name="T22" fmla="*/ 16 w 31"/>
                <a:gd name="T23" fmla="*/ 17 h 35"/>
                <a:gd name="T24" fmla="*/ 31 w 31"/>
                <a:gd name="T25" fmla="*/ 17 h 35"/>
                <a:gd name="T26" fmla="*/ 31 w 31"/>
                <a:gd name="T27" fmla="*/ 35 h 35"/>
                <a:gd name="T28" fmla="*/ 28 w 31"/>
                <a:gd name="T29" fmla="*/ 35 h 35"/>
                <a:gd name="T30" fmla="*/ 27 w 31"/>
                <a:gd name="T3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27" y="30"/>
                  </a:moveTo>
                  <a:cubicBezTo>
                    <a:pt x="25" y="34"/>
                    <a:pt x="20" y="35"/>
                    <a:pt x="16" y="35"/>
                  </a:cubicBezTo>
                  <a:cubicBezTo>
                    <a:pt x="6" y="35"/>
                    <a:pt x="0" y="27"/>
                    <a:pt x="0" y="18"/>
                  </a:cubicBezTo>
                  <a:cubicBezTo>
                    <a:pt x="0" y="8"/>
                    <a:pt x="6" y="0"/>
                    <a:pt x="16" y="0"/>
                  </a:cubicBezTo>
                  <a:cubicBezTo>
                    <a:pt x="24" y="0"/>
                    <a:pt x="30" y="3"/>
                    <a:pt x="31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6"/>
                    <a:pt x="21" y="4"/>
                    <a:pt x="16" y="4"/>
                  </a:cubicBezTo>
                  <a:cubicBezTo>
                    <a:pt x="8" y="4"/>
                    <a:pt x="5" y="11"/>
                    <a:pt x="5" y="18"/>
                  </a:cubicBezTo>
                  <a:cubicBezTo>
                    <a:pt x="5" y="25"/>
                    <a:pt x="9" y="32"/>
                    <a:pt x="16" y="32"/>
                  </a:cubicBezTo>
                  <a:cubicBezTo>
                    <a:pt x="23" y="32"/>
                    <a:pt x="27" y="27"/>
                    <a:pt x="2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5"/>
                    <a:pt x="28" y="35"/>
                    <a:pt x="28" y="35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9" name="Rectangle 76"/>
            <p:cNvSpPr>
              <a:spLocks noChangeArrowheads="1"/>
            </p:cNvSpPr>
            <p:nvPr userDrawn="1"/>
          </p:nvSpPr>
          <p:spPr bwMode="auto">
            <a:xfrm>
              <a:off x="7280" y="579"/>
              <a:ext cx="4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0" name="Freeform 77"/>
            <p:cNvSpPr>
              <a:spLocks/>
            </p:cNvSpPr>
            <p:nvPr userDrawn="1"/>
          </p:nvSpPr>
          <p:spPr bwMode="auto">
            <a:xfrm>
              <a:off x="7293" y="579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24 w 24"/>
                <a:gd name="T3" fmla="*/ 0 h 34"/>
                <a:gd name="T4" fmla="*/ 24 w 24"/>
                <a:gd name="T5" fmla="*/ 4 h 34"/>
                <a:gd name="T6" fmla="*/ 5 w 24"/>
                <a:gd name="T7" fmla="*/ 4 h 34"/>
                <a:gd name="T8" fmla="*/ 5 w 24"/>
                <a:gd name="T9" fmla="*/ 14 h 34"/>
                <a:gd name="T10" fmla="*/ 22 w 24"/>
                <a:gd name="T11" fmla="*/ 14 h 34"/>
                <a:gd name="T12" fmla="*/ 22 w 24"/>
                <a:gd name="T13" fmla="*/ 18 h 34"/>
                <a:gd name="T14" fmla="*/ 5 w 24"/>
                <a:gd name="T15" fmla="*/ 18 h 34"/>
                <a:gd name="T16" fmla="*/ 5 w 24"/>
                <a:gd name="T17" fmla="*/ 30 h 34"/>
                <a:gd name="T18" fmla="*/ 24 w 24"/>
                <a:gd name="T19" fmla="*/ 30 h 34"/>
                <a:gd name="T20" fmla="*/ 24 w 24"/>
                <a:gd name="T21" fmla="*/ 34 h 34"/>
                <a:gd name="T22" fmla="*/ 0 w 24"/>
                <a:gd name="T23" fmla="*/ 34 h 34"/>
                <a:gd name="T24" fmla="*/ 0 w 2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5" y="4"/>
                  </a:lnTo>
                  <a:lnTo>
                    <a:pt x="5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5" y="18"/>
                  </a:lnTo>
                  <a:lnTo>
                    <a:pt x="5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1" name="Freeform 78"/>
            <p:cNvSpPr>
              <a:spLocks/>
            </p:cNvSpPr>
            <p:nvPr userDrawn="1"/>
          </p:nvSpPr>
          <p:spPr bwMode="auto">
            <a:xfrm>
              <a:off x="7322" y="578"/>
              <a:ext cx="28" cy="35"/>
            </a:xfrm>
            <a:custGeom>
              <a:avLst/>
              <a:gdLst>
                <a:gd name="T0" fmla="*/ 22 w 27"/>
                <a:gd name="T1" fmla="*/ 11 h 35"/>
                <a:gd name="T2" fmla="*/ 13 w 27"/>
                <a:gd name="T3" fmla="*/ 4 h 35"/>
                <a:gd name="T4" fmla="*/ 6 w 27"/>
                <a:gd name="T5" fmla="*/ 10 h 35"/>
                <a:gd name="T6" fmla="*/ 16 w 27"/>
                <a:gd name="T7" fmla="*/ 16 h 35"/>
                <a:gd name="T8" fmla="*/ 27 w 27"/>
                <a:gd name="T9" fmla="*/ 25 h 35"/>
                <a:gd name="T10" fmla="*/ 14 w 27"/>
                <a:gd name="T11" fmla="*/ 35 h 35"/>
                <a:gd name="T12" fmla="*/ 0 w 27"/>
                <a:gd name="T13" fmla="*/ 23 h 35"/>
                <a:gd name="T14" fmla="*/ 4 w 27"/>
                <a:gd name="T15" fmla="*/ 23 h 35"/>
                <a:gd name="T16" fmla="*/ 14 w 27"/>
                <a:gd name="T17" fmla="*/ 32 h 35"/>
                <a:gd name="T18" fmla="*/ 23 w 27"/>
                <a:gd name="T19" fmla="*/ 25 h 35"/>
                <a:gd name="T20" fmla="*/ 12 w 27"/>
                <a:gd name="T21" fmla="*/ 19 h 35"/>
                <a:gd name="T22" fmla="*/ 1 w 27"/>
                <a:gd name="T23" fmla="*/ 10 h 35"/>
                <a:gd name="T24" fmla="*/ 13 w 27"/>
                <a:gd name="T25" fmla="*/ 0 h 35"/>
                <a:gd name="T26" fmla="*/ 26 w 27"/>
                <a:gd name="T27" fmla="*/ 11 h 35"/>
                <a:gd name="T28" fmla="*/ 22 w 27"/>
                <a:gd name="T2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5">
                  <a:moveTo>
                    <a:pt x="22" y="11"/>
                  </a:moveTo>
                  <a:cubicBezTo>
                    <a:pt x="21" y="6"/>
                    <a:pt x="18" y="4"/>
                    <a:pt x="13" y="4"/>
                  </a:cubicBezTo>
                  <a:cubicBezTo>
                    <a:pt x="9" y="4"/>
                    <a:pt x="6" y="5"/>
                    <a:pt x="6" y="10"/>
                  </a:cubicBezTo>
                  <a:cubicBezTo>
                    <a:pt x="6" y="14"/>
                    <a:pt x="11" y="14"/>
                    <a:pt x="16" y="16"/>
                  </a:cubicBezTo>
                  <a:cubicBezTo>
                    <a:pt x="22" y="17"/>
                    <a:pt x="27" y="19"/>
                    <a:pt x="27" y="25"/>
                  </a:cubicBezTo>
                  <a:cubicBezTo>
                    <a:pt x="27" y="32"/>
                    <a:pt x="20" y="35"/>
                    <a:pt x="14" y="35"/>
                  </a:cubicBezTo>
                  <a:cubicBezTo>
                    <a:pt x="6" y="35"/>
                    <a:pt x="0" y="32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9"/>
                    <a:pt x="9" y="32"/>
                    <a:pt x="14" y="32"/>
                  </a:cubicBezTo>
                  <a:cubicBezTo>
                    <a:pt x="18" y="32"/>
                    <a:pt x="23" y="30"/>
                    <a:pt x="23" y="25"/>
                  </a:cubicBezTo>
                  <a:cubicBezTo>
                    <a:pt x="23" y="21"/>
                    <a:pt x="17" y="20"/>
                    <a:pt x="12" y="19"/>
                  </a:cubicBezTo>
                  <a:cubicBezTo>
                    <a:pt x="7" y="18"/>
                    <a:pt x="1" y="16"/>
                    <a:pt x="1" y="10"/>
                  </a:cubicBezTo>
                  <a:cubicBezTo>
                    <a:pt x="1" y="3"/>
                    <a:pt x="7" y="0"/>
                    <a:pt x="13" y="0"/>
                  </a:cubicBezTo>
                  <a:cubicBezTo>
                    <a:pt x="20" y="0"/>
                    <a:pt x="26" y="3"/>
                    <a:pt x="26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2" name="Freeform 79"/>
            <p:cNvSpPr>
              <a:spLocks/>
            </p:cNvSpPr>
            <p:nvPr userDrawn="1"/>
          </p:nvSpPr>
          <p:spPr bwMode="auto">
            <a:xfrm>
              <a:off x="7372" y="579"/>
              <a:ext cx="22" cy="34"/>
            </a:xfrm>
            <a:custGeom>
              <a:avLst/>
              <a:gdLst>
                <a:gd name="T0" fmla="*/ 0 w 22"/>
                <a:gd name="T1" fmla="*/ 0 h 34"/>
                <a:gd name="T2" fmla="*/ 4 w 22"/>
                <a:gd name="T3" fmla="*/ 0 h 34"/>
                <a:gd name="T4" fmla="*/ 4 w 22"/>
                <a:gd name="T5" fmla="*/ 30 h 34"/>
                <a:gd name="T6" fmla="*/ 22 w 22"/>
                <a:gd name="T7" fmla="*/ 30 h 34"/>
                <a:gd name="T8" fmla="*/ 22 w 22"/>
                <a:gd name="T9" fmla="*/ 34 h 34"/>
                <a:gd name="T10" fmla="*/ 0 w 22"/>
                <a:gd name="T11" fmla="*/ 34 h 34"/>
                <a:gd name="T12" fmla="*/ 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3" name="Freeform 80"/>
            <p:cNvSpPr>
              <a:spLocks/>
            </p:cNvSpPr>
            <p:nvPr userDrawn="1"/>
          </p:nvSpPr>
          <p:spPr bwMode="auto">
            <a:xfrm>
              <a:off x="7392" y="579"/>
              <a:ext cx="27" cy="34"/>
            </a:xfrm>
            <a:custGeom>
              <a:avLst/>
              <a:gdLst>
                <a:gd name="T0" fmla="*/ 11 w 27"/>
                <a:gd name="T1" fmla="*/ 4 h 34"/>
                <a:gd name="T2" fmla="*/ 0 w 27"/>
                <a:gd name="T3" fmla="*/ 4 h 34"/>
                <a:gd name="T4" fmla="*/ 0 w 27"/>
                <a:gd name="T5" fmla="*/ 0 h 34"/>
                <a:gd name="T6" fmla="*/ 27 w 27"/>
                <a:gd name="T7" fmla="*/ 0 h 34"/>
                <a:gd name="T8" fmla="*/ 27 w 27"/>
                <a:gd name="T9" fmla="*/ 4 h 34"/>
                <a:gd name="T10" fmla="*/ 16 w 27"/>
                <a:gd name="T11" fmla="*/ 4 h 34"/>
                <a:gd name="T12" fmla="*/ 16 w 27"/>
                <a:gd name="T13" fmla="*/ 34 h 34"/>
                <a:gd name="T14" fmla="*/ 11 w 27"/>
                <a:gd name="T15" fmla="*/ 34 h 34"/>
                <a:gd name="T16" fmla="*/ 11 w 27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11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16" y="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4" name="Freeform 81"/>
            <p:cNvSpPr>
              <a:spLocks noEditPoints="1"/>
            </p:cNvSpPr>
            <p:nvPr userDrawn="1"/>
          </p:nvSpPr>
          <p:spPr bwMode="auto">
            <a:xfrm>
              <a:off x="7425" y="579"/>
              <a:ext cx="28" cy="34"/>
            </a:xfrm>
            <a:custGeom>
              <a:avLst/>
              <a:gdLst>
                <a:gd name="T0" fmla="*/ 0 w 28"/>
                <a:gd name="T1" fmla="*/ 0 h 34"/>
                <a:gd name="T2" fmla="*/ 12 w 28"/>
                <a:gd name="T3" fmla="*/ 0 h 34"/>
                <a:gd name="T4" fmla="*/ 28 w 28"/>
                <a:gd name="T5" fmla="*/ 16 h 34"/>
                <a:gd name="T6" fmla="*/ 12 w 28"/>
                <a:gd name="T7" fmla="*/ 34 h 34"/>
                <a:gd name="T8" fmla="*/ 0 w 28"/>
                <a:gd name="T9" fmla="*/ 34 h 34"/>
                <a:gd name="T10" fmla="*/ 0 w 28"/>
                <a:gd name="T11" fmla="*/ 0 h 34"/>
                <a:gd name="T12" fmla="*/ 5 w 28"/>
                <a:gd name="T13" fmla="*/ 30 h 34"/>
                <a:gd name="T14" fmla="*/ 12 w 28"/>
                <a:gd name="T15" fmla="*/ 30 h 34"/>
                <a:gd name="T16" fmla="*/ 24 w 28"/>
                <a:gd name="T17" fmla="*/ 16 h 34"/>
                <a:gd name="T18" fmla="*/ 12 w 28"/>
                <a:gd name="T19" fmla="*/ 4 h 34"/>
                <a:gd name="T20" fmla="*/ 5 w 28"/>
                <a:gd name="T21" fmla="*/ 4 h 34"/>
                <a:gd name="T22" fmla="*/ 5 w 28"/>
                <a:gd name="T2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2" y="0"/>
                    <a:pt x="28" y="5"/>
                    <a:pt x="28" y="16"/>
                  </a:cubicBezTo>
                  <a:cubicBezTo>
                    <a:pt x="28" y="27"/>
                    <a:pt x="23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  <a:moveTo>
                    <a:pt x="5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24" y="29"/>
                    <a:pt x="24" y="16"/>
                  </a:cubicBezTo>
                  <a:cubicBezTo>
                    <a:pt x="24" y="8"/>
                    <a:pt x="21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6" name="Freeform 83"/>
            <p:cNvSpPr>
              <a:spLocks noEditPoints="1"/>
            </p:cNvSpPr>
            <p:nvPr userDrawn="1"/>
          </p:nvSpPr>
          <p:spPr bwMode="auto">
            <a:xfrm>
              <a:off x="7444" y="449"/>
              <a:ext cx="17" cy="18"/>
            </a:xfrm>
            <a:custGeom>
              <a:avLst/>
              <a:gdLst>
                <a:gd name="T0" fmla="*/ 8 w 17"/>
                <a:gd name="T1" fmla="*/ 0 h 17"/>
                <a:gd name="T2" fmla="*/ 17 w 17"/>
                <a:gd name="T3" fmla="*/ 8 h 17"/>
                <a:gd name="T4" fmla="*/ 8 w 17"/>
                <a:gd name="T5" fmla="*/ 17 h 17"/>
                <a:gd name="T6" fmla="*/ 0 w 17"/>
                <a:gd name="T7" fmla="*/ 8 h 17"/>
                <a:gd name="T8" fmla="*/ 8 w 17"/>
                <a:gd name="T9" fmla="*/ 0 h 17"/>
                <a:gd name="T10" fmla="*/ 8 w 17"/>
                <a:gd name="T11" fmla="*/ 16 h 17"/>
                <a:gd name="T12" fmla="*/ 15 w 17"/>
                <a:gd name="T13" fmla="*/ 8 h 17"/>
                <a:gd name="T14" fmla="*/ 8 w 17"/>
                <a:gd name="T15" fmla="*/ 1 h 17"/>
                <a:gd name="T16" fmla="*/ 1 w 17"/>
                <a:gd name="T17" fmla="*/ 8 h 17"/>
                <a:gd name="T18" fmla="*/ 8 w 17"/>
                <a:gd name="T19" fmla="*/ 16 h 17"/>
                <a:gd name="T20" fmla="*/ 5 w 17"/>
                <a:gd name="T21" fmla="*/ 3 h 17"/>
                <a:gd name="T22" fmla="*/ 9 w 17"/>
                <a:gd name="T23" fmla="*/ 3 h 17"/>
                <a:gd name="T24" fmla="*/ 12 w 17"/>
                <a:gd name="T25" fmla="*/ 6 h 17"/>
                <a:gd name="T26" fmla="*/ 10 w 17"/>
                <a:gd name="T27" fmla="*/ 9 h 17"/>
                <a:gd name="T28" fmla="*/ 13 w 17"/>
                <a:gd name="T29" fmla="*/ 13 h 17"/>
                <a:gd name="T30" fmla="*/ 11 w 17"/>
                <a:gd name="T31" fmla="*/ 13 h 17"/>
                <a:gd name="T32" fmla="*/ 8 w 17"/>
                <a:gd name="T33" fmla="*/ 9 h 17"/>
                <a:gd name="T34" fmla="*/ 7 w 17"/>
                <a:gd name="T35" fmla="*/ 9 h 17"/>
                <a:gd name="T36" fmla="*/ 7 w 17"/>
                <a:gd name="T37" fmla="*/ 13 h 17"/>
                <a:gd name="T38" fmla="*/ 5 w 17"/>
                <a:gd name="T39" fmla="*/ 13 h 17"/>
                <a:gd name="T40" fmla="*/ 5 w 17"/>
                <a:gd name="T41" fmla="*/ 3 h 17"/>
                <a:gd name="T42" fmla="*/ 7 w 17"/>
                <a:gd name="T43" fmla="*/ 8 h 17"/>
                <a:gd name="T44" fmla="*/ 8 w 17"/>
                <a:gd name="T45" fmla="*/ 8 h 17"/>
                <a:gd name="T46" fmla="*/ 11 w 17"/>
                <a:gd name="T47" fmla="*/ 6 h 17"/>
                <a:gd name="T48" fmla="*/ 9 w 17"/>
                <a:gd name="T49" fmla="*/ 4 h 17"/>
                <a:gd name="T50" fmla="*/ 7 w 17"/>
                <a:gd name="T51" fmla="*/ 4 h 17"/>
                <a:gd name="T52" fmla="*/ 7 w 17"/>
                <a:gd name="T5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8" y="16"/>
                  </a:moveTo>
                  <a:cubicBezTo>
                    <a:pt x="12" y="16"/>
                    <a:pt x="15" y="12"/>
                    <a:pt x="15" y="8"/>
                  </a:cubicBezTo>
                  <a:cubicBezTo>
                    <a:pt x="15" y="4"/>
                    <a:pt x="12" y="1"/>
                    <a:pt x="8" y="1"/>
                  </a:cubicBezTo>
                  <a:cubicBezTo>
                    <a:pt x="4" y="1"/>
                    <a:pt x="1" y="4"/>
                    <a:pt x="1" y="8"/>
                  </a:cubicBezTo>
                  <a:cubicBezTo>
                    <a:pt x="1" y="12"/>
                    <a:pt x="4" y="16"/>
                    <a:pt x="8" y="16"/>
                  </a:cubicBezTo>
                  <a:close/>
                  <a:moveTo>
                    <a:pt x="5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5" y="3"/>
                  </a:lnTo>
                  <a:close/>
                  <a:moveTo>
                    <a:pt x="7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1" y="8"/>
                    <a:pt x="11" y="6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69" r:id="rId2"/>
    <p:sldLayoutId id="2147483826" r:id="rId3"/>
    <p:sldLayoutId id="2147483841" r:id="rId4"/>
    <p:sldLayoutId id="2147483842" r:id="rId5"/>
    <p:sldLayoutId id="2147483871" r:id="rId6"/>
    <p:sldLayoutId id="2147483856" r:id="rId7"/>
    <p:sldLayoutId id="2147483765" r:id="rId8"/>
    <p:sldLayoutId id="2147483764" r:id="rId9"/>
    <p:sldLayoutId id="2147483870" r:id="rId10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3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17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56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563" indent="-228563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5977" indent="-228563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819" indent="-228563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238" indent="-2285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900" dirty="0" smtClean="0">
          <a:solidFill>
            <a:schemeClr val="tx1"/>
          </a:solidFill>
          <a:latin typeface="+mn-lt"/>
        </a:defRPr>
      </a:lvl4pPr>
      <a:lvl5pPr marL="1462799" indent="-2285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1653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045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0437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79829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4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76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68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57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5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41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33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buClr>
                <a:srgbClr val="72183E"/>
              </a:buClr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 hidden="1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fld id="{285138E8-3F3E-4DC5-A5FA-50868B94627A}" type="datetimeFigureOut">
              <a:rPr lang="en-US" smtClean="0">
                <a:solidFill>
                  <a:srgbClr val="4D4D4F">
                    <a:tint val="75000"/>
                  </a:srgbClr>
                </a:solidFill>
              </a:rPr>
              <a:pPr>
                <a:buClr>
                  <a:srgbClr val="72183E"/>
                </a:buClr>
              </a:pPr>
              <a:t>10/31/2018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9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4199" y="198780"/>
            <a:ext cx="112379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9" rIns="121877" bIns="60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 smtClean="0">
                <a:solidFill>
                  <a:srgbClr val="E45785"/>
                </a:solidFill>
              </a:rPr>
              <a:t>©2016 Check Point Software Technologies Ltd. </a:t>
            </a:r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77" tIns="60939" rIns="121877" bIns="60939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10006331" y="6556251"/>
            <a:ext cx="1840451" cy="269820"/>
          </a:xfrm>
          <a:prstGeom prst="rect">
            <a:avLst/>
          </a:prstGeom>
        </p:spPr>
        <p:txBody>
          <a:bodyPr wrap="square" lIns="121877" tIns="60939" rIns="121877" bIns="6093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1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199" y="1323977"/>
            <a:ext cx="11237921" cy="499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77" tIns="60939" rIns="121877" bIns="60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9854" y="192919"/>
            <a:ext cx="1246933" cy="7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979" r:id="rId21"/>
    <p:sldLayoutId id="2147483981" r:id="rId22"/>
    <p:sldLayoutId id="2147484199" r:id="rId23"/>
    <p:sldLayoutId id="2147484200" r:id="rId24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4E4E4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3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17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56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304699" indent="-304699" algn="l" rtl="0" eaLnBrk="1" fontAlgn="base" hangingPunct="1">
        <a:lnSpc>
          <a:spcPct val="90000"/>
        </a:lnSpc>
        <a:spcBef>
          <a:spcPts val="3199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lang="en-US" sz="36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31269" indent="-26813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3200" dirty="0" smtClean="0">
          <a:solidFill>
            <a:schemeClr val="tx1"/>
          </a:solidFill>
          <a:latin typeface="+mn-lt"/>
        </a:defRPr>
      </a:lvl2pPr>
      <a:lvl3pPr marL="1157845" indent="-26813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2800" dirty="0" smtClean="0">
          <a:solidFill>
            <a:schemeClr val="tx1"/>
          </a:solidFill>
          <a:latin typeface="+mn-lt"/>
        </a:defRPr>
      </a:lvl3pPr>
      <a:lvl4pPr marL="1523477" indent="-26813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4pPr>
      <a:lvl5pPr marL="1901299" indent="-26813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2000" baseline="0" dirty="0" smtClean="0">
          <a:solidFill>
            <a:schemeClr val="tx1"/>
          </a:solidFill>
          <a:latin typeface="+mn-lt"/>
        </a:defRPr>
      </a:lvl5pPr>
      <a:lvl6pPr marL="3351653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045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0437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79829" indent="-3046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4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76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68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57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5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41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33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4204" y="198780"/>
            <a:ext cx="102784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199" y="1323977"/>
            <a:ext cx="11237921" cy="499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090" y="260614"/>
            <a:ext cx="1030524" cy="6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49590" y="6556248"/>
            <a:ext cx="3680903" cy="304221"/>
          </a:xfrm>
          <a:prstGeom prst="rect">
            <a:avLst/>
          </a:prstGeom>
        </p:spPr>
        <p:txBody>
          <a:bodyPr wrap="square" lIns="121840" tIns="60920" rIns="121840" bIns="6092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kern="0" dirty="0">
                <a:solidFill>
                  <a:srgbClr val="E45785"/>
                </a:solidFill>
                <a:latin typeface="Arial" panose="020B0604020202020204" pitchFamily="34" charset="0"/>
              </a:rPr>
              <a:t>©2016 Check Point Software Technologies Ltd. 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5530" y="6556248"/>
            <a:ext cx="3799400" cy="301752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>
              <a:defRPr sz="11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10006331" y="6556251"/>
            <a:ext cx="1840451" cy="269820"/>
          </a:xfrm>
          <a:prstGeom prst="rect">
            <a:avLst/>
          </a:prstGeom>
        </p:spPr>
        <p:txBody>
          <a:bodyPr wrap="square" lIns="121840" tIns="60920" rIns="121840" bIns="6092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100" kern="0" smtClean="0">
                <a:solidFill>
                  <a:srgbClr val="E45785"/>
                </a:solidFill>
                <a:latin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541347"/>
            <a:ext cx="1218882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7/11/2018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4E4E4E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5pPr>
      <a:lvl6pPr marL="45710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6pPr>
      <a:lvl7pPr marL="91420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7pPr>
      <a:lvl8pPr marL="13713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8pPr>
      <a:lvl9pPr marL="182842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E4E4E"/>
          </a:solidFill>
          <a:latin typeface="Helvetica" pitchFamily="34" charset="0"/>
        </a:defRPr>
      </a:lvl9pPr>
    </p:titleStyle>
    <p:bodyStyle>
      <a:lvl1pPr marL="228553" indent="-228553" algn="l" rtl="0" eaLnBrk="1" fontAlgn="base" hangingPunct="1">
        <a:lnSpc>
          <a:spcPct val="90000"/>
        </a:lnSpc>
        <a:spcBef>
          <a:spcPts val="24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lang="en-US" sz="36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48527" indent="-20112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3200" dirty="0" smtClean="0">
          <a:solidFill>
            <a:schemeClr val="tx1"/>
          </a:solidFill>
          <a:latin typeface="Arial" panose="020B0604020202020204" pitchFamily="34" charset="0"/>
        </a:defRPr>
      </a:lvl2pPr>
      <a:lvl3pPr marL="868500" indent="-20112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2800" dirty="0" smtClean="0">
          <a:solidFill>
            <a:schemeClr val="tx1"/>
          </a:solidFill>
          <a:latin typeface="Arial" panose="020B0604020202020204" pitchFamily="34" charset="0"/>
        </a:defRPr>
      </a:lvl3pPr>
      <a:lvl4pPr marL="1142760" indent="-20112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4pPr>
      <a:lvl5pPr marL="1426165" indent="-20112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2000" baseline="0" dirty="0" smtClean="0">
          <a:solidFill>
            <a:schemeClr val="tx1"/>
          </a:solidFill>
          <a:latin typeface="Arial" panose="020B0604020202020204" pitchFamily="34" charset="0"/>
        </a:defRPr>
      </a:lvl5pPr>
      <a:lvl6pPr marL="2514079" indent="-228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180" indent="-228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8287" indent="-228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5391" indent="-228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5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7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7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_page number"/>
          <p:cNvSpPr txBox="1">
            <a:spLocks/>
          </p:cNvSpPr>
          <p:nvPr/>
        </p:nvSpPr>
        <p:spPr>
          <a:xfrm>
            <a:off x="10006331" y="6556249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rgbClr val="E45785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rgbClr val="E45785"/>
              </a:solidFill>
            </a:endParaRPr>
          </a:p>
        </p:txBody>
      </p:sp>
      <p:sp>
        <p:nvSpPr>
          <p:cNvPr id="2" name="Footer_security classification"/>
          <p:cNvSpPr>
            <a:spLocks noGrp="1"/>
          </p:cNvSpPr>
          <p:nvPr>
            <p:ph type="ftr" sz="quarter" idx="3"/>
          </p:nvPr>
        </p:nvSpPr>
        <p:spPr>
          <a:xfrm>
            <a:off x="5929630" y="6533388"/>
            <a:ext cx="3799400" cy="30175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00158" y="6527656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kern="0" dirty="0" smtClean="0">
                <a:solidFill>
                  <a:srgbClr val="777777"/>
                </a:solidFill>
              </a:rPr>
              <a:t>©2018 Check Point Software Technologies Ltd. </a:t>
            </a:r>
            <a:endParaRPr lang="en-US" kern="0" dirty="0">
              <a:solidFill>
                <a:srgbClr val="777777"/>
              </a:solidFill>
            </a:endParaRPr>
          </a:p>
        </p:txBody>
      </p:sp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98573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0" y="6430508"/>
            <a:ext cx="12188825" cy="101600"/>
            <a:chOff x="-76200" y="6495052"/>
            <a:chExt cx="12188825" cy="101600"/>
          </a:xfrm>
        </p:grpSpPr>
        <p:cxnSp>
          <p:nvCxnSpPr>
            <p:cNvPr id="92" name="Footer line"/>
            <p:cNvCxnSpPr/>
            <p:nvPr userDrawn="1"/>
          </p:nvCxnSpPr>
          <p:spPr bwMode="auto">
            <a:xfrm>
              <a:off x="-76200" y="6541347"/>
              <a:ext cx="83157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6" y="6495052"/>
              <a:ext cx="3251200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4" name="Footer line"/>
            <p:cNvCxnSpPr/>
            <p:nvPr userDrawn="1"/>
          </p:nvCxnSpPr>
          <p:spPr bwMode="auto">
            <a:xfrm>
              <a:off x="4161767" y="6545184"/>
              <a:ext cx="7950858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106" y="201999"/>
            <a:ext cx="1289304" cy="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accent1"/>
        </a:buClr>
        <a:buSzPct val="85000"/>
        <a:buFont typeface="Calibri" panose="020F0502020204030204" pitchFamily="34" charset="0"/>
        <a:buChar char="•"/>
        <a:defRPr lang="en-US" sz="28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400" dirty="0" smtClean="0">
          <a:solidFill>
            <a:schemeClr val="tx1"/>
          </a:solidFill>
          <a:latin typeface="+mn-lt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Calibri" panose="020F0502020204030204" pitchFamily="34" charset="0"/>
        <a:buChar char="̶"/>
        <a:defRPr lang="en-US" sz="2000" dirty="0" smtClean="0">
          <a:solidFill>
            <a:schemeClr val="tx1"/>
          </a:solidFill>
          <a:latin typeface="+mn-lt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ore.checkpoint.com/training-certific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Relationship Id="rId4" Type="http://schemas.openxmlformats.org/officeDocument/2006/relationships/hyperlink" Target="mailto:atc@checkpoint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mailto:courseware@checkpoint.com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center.checkpoint.com/usercenter/index.jsp" TargetMode="Externa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tc.checkpoint.com/ebooks/Viewer/CPDS-Viewer.zip" TargetMode="Externa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ccountservices@checkpoint.com" TargetMode="External"/><Relationship Id="rId2" Type="http://schemas.openxmlformats.org/officeDocument/2006/relationships/hyperlink" Target="mailto:certification@checkpoint.com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mit@spektrasystem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yaakovs@checkpoint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courseware@checkpoint.com" TargetMode="External"/><Relationship Id="rId3" Type="http://schemas.openxmlformats.org/officeDocument/2006/relationships/hyperlink" Target="mailto:atc@checkpoint.com" TargetMode="External"/><Relationship Id="rId7" Type="http://schemas.openxmlformats.org/officeDocument/2006/relationships/hyperlink" Target="mailto:certification@checkpoint.com" TargetMode="External"/><Relationship Id="rId2" Type="http://schemas.openxmlformats.org/officeDocument/2006/relationships/hyperlink" Target="mailto:tponder@checkpoint.com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mailto:accountservices@checkpoint.com" TargetMode="External"/><Relationship Id="rId5" Type="http://schemas.openxmlformats.org/officeDocument/2006/relationships/hyperlink" Target="mailto:jtugwell@checkpoint.com" TargetMode="External"/><Relationship Id="rId4" Type="http://schemas.openxmlformats.org/officeDocument/2006/relationships/hyperlink" Target="mailto:Hackingpoint@checkpoint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heckpoint.com/clc/" TargetMode="Externa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31-October-2018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8073" y="2214215"/>
            <a:ext cx="6808098" cy="1071215"/>
          </a:xfrm>
        </p:spPr>
        <p:txBody>
          <a:bodyPr/>
          <a:lstStyle/>
          <a:p>
            <a:r>
              <a:rPr lang="en-US" dirty="0" smtClean="0"/>
              <a:t>Q4 Webcast</a:t>
            </a:r>
          </a:p>
          <a:p>
            <a:r>
              <a:rPr lang="en-US" dirty="0" smtClean="0"/>
              <a:t>Check Point ATC partners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575" y="179189"/>
            <a:ext cx="2161090" cy="2035026"/>
          </a:xfrm>
          <a:prstGeom prst="rect">
            <a:avLst/>
          </a:prstGeom>
        </p:spPr>
      </p:pic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485694" y="5114997"/>
            <a:ext cx="6915232" cy="1147010"/>
          </a:xfrm>
        </p:spPr>
        <p:txBody>
          <a:bodyPr/>
          <a:lstStyle/>
          <a:p>
            <a:r>
              <a:rPr lang="en-US" dirty="0" smtClean="0"/>
              <a:t>Toni Ponder  | Manager: Training Programs, Certification </a:t>
            </a:r>
          </a:p>
        </p:txBody>
      </p:sp>
      <p:pic>
        <p:nvPicPr>
          <p:cNvPr id="10" name="Picture 2" descr="http://wiki.checkpoint.com/confluence/download/attachments/149818076/25YearGuidelines.jpg?version=2&amp;modificationDate=1527870260000&amp;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6949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ATC is Enrolled to Deliver Courses….</a:t>
            </a:r>
            <a:br>
              <a:rPr lang="en-US" dirty="0" smtClean="0"/>
            </a:br>
            <a:endParaRPr lang="en-US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94" y="1777285"/>
            <a:ext cx="8149360" cy="45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777383" y="1144119"/>
            <a:ext cx="874475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Clr>
                <a:srgbClr val="72183E"/>
              </a:buClr>
            </a:pPr>
            <a:r>
              <a:rPr lang="en-US" sz="2400" dirty="0" smtClean="0">
                <a:solidFill>
                  <a:srgbClr val="4D4D4F"/>
                </a:solidFill>
              </a:rPr>
              <a:t>1</a:t>
            </a:r>
            <a:r>
              <a:rPr lang="en-US" sz="2400" baseline="30000" dirty="0" smtClean="0">
                <a:solidFill>
                  <a:srgbClr val="4D4D4F"/>
                </a:solidFill>
              </a:rPr>
              <a:t>st</a:t>
            </a:r>
            <a:r>
              <a:rPr lang="en-US" sz="2400" dirty="0" smtClean="0">
                <a:solidFill>
                  <a:srgbClr val="4D4D4F"/>
                </a:solidFill>
              </a:rPr>
              <a:t> - How </a:t>
            </a:r>
            <a:r>
              <a:rPr lang="en-US" sz="2400" dirty="0">
                <a:solidFill>
                  <a:srgbClr val="4D4D4F"/>
                </a:solidFill>
              </a:rPr>
              <a:t>to Post Training </a:t>
            </a:r>
            <a:r>
              <a:rPr lang="en-US" sz="2400" dirty="0" smtClean="0">
                <a:solidFill>
                  <a:srgbClr val="4D4D4F"/>
                </a:solidFill>
              </a:rPr>
              <a:t>Courses in PMAP</a:t>
            </a: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299200" y="3149600"/>
            <a:ext cx="59508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ATC is Enrolled to Deliver Courses….</a:t>
            </a:r>
            <a:br>
              <a:rPr lang="en-US" dirty="0" smtClean="0"/>
            </a:b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7" y="1525591"/>
            <a:ext cx="8217546" cy="46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777383" y="1144119"/>
            <a:ext cx="874475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buClr>
                <a:srgbClr val="72183E"/>
              </a:buClr>
            </a:pPr>
            <a:r>
              <a:rPr lang="en-US" sz="2400" dirty="0" smtClean="0">
                <a:solidFill>
                  <a:srgbClr val="4D4D4F"/>
                </a:solidFill>
              </a:rPr>
              <a:t>1</a:t>
            </a:r>
            <a:r>
              <a:rPr lang="en-US" sz="2400" baseline="30000" dirty="0" smtClean="0">
                <a:solidFill>
                  <a:srgbClr val="4D4D4F"/>
                </a:solidFill>
              </a:rPr>
              <a:t>st</a:t>
            </a:r>
            <a:r>
              <a:rPr lang="en-US" sz="2400" dirty="0" smtClean="0">
                <a:solidFill>
                  <a:srgbClr val="4D4D4F"/>
                </a:solidFill>
              </a:rPr>
              <a:t> - How </a:t>
            </a:r>
            <a:r>
              <a:rPr lang="en-US" sz="2400" dirty="0">
                <a:solidFill>
                  <a:srgbClr val="4D4D4F"/>
                </a:solidFill>
              </a:rPr>
              <a:t>to Post Training </a:t>
            </a:r>
            <a:r>
              <a:rPr lang="en-US" sz="2400" dirty="0" smtClean="0">
                <a:solidFill>
                  <a:srgbClr val="4D4D4F"/>
                </a:solidFill>
              </a:rPr>
              <a:t>Courses in PMAP</a:t>
            </a:r>
            <a:endParaRPr lang="en-US" sz="2400" dirty="0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 Dashboard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6" y="1374952"/>
            <a:ext cx="6657567" cy="3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6" y="1394132"/>
            <a:ext cx="6657567" cy="47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20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CLC Portal, Dashboard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78" y="1986943"/>
            <a:ext cx="7976704" cy="39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07" y="1986943"/>
            <a:ext cx="7873875" cy="436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1261" y="1193591"/>
            <a:ext cx="109608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2183E"/>
              </a:buClr>
            </a:pPr>
            <a:r>
              <a:rPr lang="en-US" sz="2400" dirty="0">
                <a:solidFill>
                  <a:srgbClr val="4D4D4F"/>
                </a:solidFill>
                <a:hlinkClick r:id="rId4"/>
              </a:rPr>
              <a:t>https://store.checkpoint.com/training-certification</a:t>
            </a:r>
            <a:r>
              <a:rPr lang="en-US" sz="2400" dirty="0" smtClean="0">
                <a:solidFill>
                  <a:srgbClr val="4D4D4F"/>
                </a:solidFill>
                <a:hlinkClick r:id="rId4"/>
              </a:rPr>
              <a:t>/</a:t>
            </a:r>
            <a:endParaRPr lang="en-US" sz="2400" dirty="0" smtClean="0">
              <a:solidFill>
                <a:srgbClr val="4D4D4F"/>
              </a:solidFill>
            </a:endParaRPr>
          </a:p>
          <a:p>
            <a:pPr>
              <a:buClr>
                <a:srgbClr val="72183E"/>
              </a:buClr>
            </a:pPr>
            <a:endParaRPr lang="en-US" sz="2400" dirty="0">
              <a:solidFill>
                <a:srgbClr val="4D4D4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"/>
            <a:ext cx="12188977" cy="6858014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ATC Partner email distribution list</a:t>
            </a:r>
            <a:endParaRPr lang="en-US" dirty="0"/>
          </a:p>
          <a:p>
            <a:pPr lvl="1"/>
            <a:r>
              <a:rPr lang="en-US" dirty="0" smtClean="0"/>
              <a:t>We manage our program email list.</a:t>
            </a:r>
          </a:p>
          <a:p>
            <a:pPr lvl="1"/>
            <a:r>
              <a:rPr lang="en-US" dirty="0" smtClean="0"/>
              <a:t>Add/remove your key team members </a:t>
            </a:r>
          </a:p>
          <a:p>
            <a:pPr lvl="2"/>
            <a:r>
              <a:rPr lang="en-US" dirty="0" smtClean="0"/>
              <a:t>Contact </a:t>
            </a:r>
            <a:r>
              <a:rPr lang="en-US" dirty="0" smtClean="0">
                <a:hlinkClick r:id="rId4"/>
              </a:rPr>
              <a:t>atc@checkpoint.com</a:t>
            </a:r>
            <a:r>
              <a:rPr lang="en-US" dirty="0" smtClean="0"/>
              <a:t> for assistance</a:t>
            </a:r>
            <a:endParaRPr lang="en-US" dirty="0"/>
          </a:p>
          <a:p>
            <a:r>
              <a:rPr lang="en-US" dirty="0" smtClean="0"/>
              <a:t>This list is used only for ATC partner program updates</a:t>
            </a: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is Power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75535" y="981593"/>
            <a:ext cx="6730683" cy="5012807"/>
          </a:xfrm>
        </p:spPr>
        <p:txBody>
          <a:bodyPr/>
          <a:lstStyle/>
          <a:p>
            <a:r>
              <a:rPr lang="en-US" dirty="0" smtClean="0"/>
              <a:t>ATC Webcasts:</a:t>
            </a:r>
          </a:p>
          <a:p>
            <a:pPr lvl="1"/>
            <a:r>
              <a:rPr lang="en-US" dirty="0" smtClean="0"/>
              <a:t>Q4: 31-Oct</a:t>
            </a:r>
          </a:p>
          <a:p>
            <a:r>
              <a:rPr lang="en-US" dirty="0" smtClean="0"/>
              <a:t>2019:</a:t>
            </a:r>
          </a:p>
          <a:p>
            <a:pPr lvl="1"/>
            <a:r>
              <a:rPr lang="en-US" dirty="0" smtClean="0"/>
              <a:t>Q1 Webcast - January</a:t>
            </a:r>
          </a:p>
          <a:p>
            <a:pPr lvl="1"/>
            <a:r>
              <a:rPr lang="en-US" dirty="0" smtClean="0"/>
              <a:t>CPX</a:t>
            </a:r>
          </a:p>
          <a:p>
            <a:pPr lvl="1"/>
            <a:r>
              <a:rPr lang="en-US" dirty="0" smtClean="0"/>
              <a:t>2019 – 1</a:t>
            </a:r>
            <a:r>
              <a:rPr lang="en-US" baseline="30000" dirty="0" smtClean="0"/>
              <a:t>st </a:t>
            </a:r>
            <a:r>
              <a:rPr lang="en-US" dirty="0" smtClean="0"/>
              <a:t> ATC Summit – May/June. </a:t>
            </a:r>
          </a:p>
          <a:p>
            <a:pPr lvl="2"/>
            <a:r>
              <a:rPr lang="en-US" dirty="0" smtClean="0"/>
              <a:t>Locations TBD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2018-2019 Program Events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5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vec\Documents\MARKETING\Newsletters-CPR-Blog\samples-parts\shutterstock_287096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14" y="-2"/>
            <a:ext cx="12220739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7178" y="2171235"/>
            <a:ext cx="8259677" cy="3416320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Courseware Development Roadmap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Courseware Roadmap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>
              <a:solidFill>
                <a:srgbClr val="777777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1" y="1078039"/>
            <a:ext cx="4936625" cy="54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672517" y="1078040"/>
            <a:ext cx="6249708" cy="54472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19987" indent="-319987">
              <a:lnSpc>
                <a:spcPct val="95000"/>
              </a:lnSpc>
              <a:spcBef>
                <a:spcPts val="1000"/>
              </a:spcBef>
              <a:buClr>
                <a:srgbClr val="E45785"/>
              </a:buClr>
              <a:buSzPct val="85000"/>
              <a:buFont typeface="Calibri" panose="020F0502020204030204" pitchFamily="34" charset="0"/>
              <a:buChar char="•"/>
            </a:pPr>
            <a:endParaRPr lang="en-US" sz="2400" b="1" kern="0" dirty="0" smtClean="0">
              <a:solidFill>
                <a:srgbClr val="4D4D4F"/>
              </a:solidFill>
              <a:latin typeface="Calibri"/>
              <a:cs typeface="Arial" pitchFamily="34" charset="0"/>
            </a:endParaRPr>
          </a:p>
          <a:p>
            <a:pPr marL="319987" indent="-319987">
              <a:lnSpc>
                <a:spcPct val="95000"/>
              </a:lnSpc>
              <a:spcBef>
                <a:spcPts val="1000"/>
              </a:spcBef>
              <a:buClr>
                <a:srgbClr val="E45785"/>
              </a:buClr>
              <a:buSzPct val="85000"/>
              <a:buFont typeface="Calibri" panose="020F0502020204030204" pitchFamily="34" charset="0"/>
              <a:buChar char="•"/>
            </a:pPr>
            <a:r>
              <a:rPr lang="en-US" sz="2400" b="1" kern="0" dirty="0" smtClean="0">
                <a:solidFill>
                  <a:srgbClr val="4D4D4F"/>
                </a:solidFill>
                <a:latin typeface="Calibri"/>
                <a:cs typeface="Arial" pitchFamily="34" charset="0"/>
              </a:rPr>
              <a:t>Q3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CCSM version 2 </a:t>
            </a:r>
            <a:endParaRPr lang="en-US" sz="2000" kern="0" dirty="0" smtClean="0">
              <a:solidFill>
                <a:srgbClr val="4D4D4F"/>
              </a:solidFill>
              <a:latin typeface="Calibri"/>
              <a:cs typeface="Arial" pitchFamily="34" charset="0"/>
            </a:endParaRPr>
          </a:p>
          <a:p>
            <a:pPr marL="320088" indent="-319987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alibri" panose="020F0502020204030204" pitchFamily="34" charset="0"/>
              <a:buChar char="•"/>
            </a:pPr>
            <a:r>
              <a:rPr lang="en-US" sz="2400" b="1" kern="0" dirty="0" smtClean="0">
                <a:solidFill>
                  <a:srgbClr val="4D4D4F"/>
                </a:solidFill>
                <a:latin typeface="Calibri"/>
                <a:cs typeface="Arial" pitchFamily="34" charset="0"/>
              </a:rPr>
              <a:t>Q4</a:t>
            </a:r>
            <a:endParaRPr lang="en-US" sz="2400" b="1" kern="0" dirty="0">
              <a:solidFill>
                <a:srgbClr val="4D4D4F"/>
              </a:solidFill>
              <a:latin typeface="Calibri"/>
              <a:cs typeface="Arial" pitchFamily="34" charset="0"/>
            </a:endParaRP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Endpoint Specialist (CCES)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Cloud Specialist (CCCS)</a:t>
            </a:r>
          </a:p>
          <a:p>
            <a:pPr marL="319987" indent="-319987">
              <a:lnSpc>
                <a:spcPct val="95000"/>
              </a:lnSpc>
              <a:spcBef>
                <a:spcPts val="1000"/>
              </a:spcBef>
              <a:buClr>
                <a:srgbClr val="E45785"/>
              </a:buClr>
              <a:buSzPct val="85000"/>
              <a:buFont typeface="Calibri" panose="020F0502020204030204" pitchFamily="34" charset="0"/>
              <a:buChar char="•"/>
            </a:pPr>
            <a:r>
              <a:rPr lang="en-US" sz="2400" b="1" kern="0" dirty="0" smtClean="0">
                <a:solidFill>
                  <a:srgbClr val="4D4D4F"/>
                </a:solidFill>
                <a:latin typeface="Calibri"/>
                <a:cs typeface="Arial" pitchFamily="34" charset="0"/>
              </a:rPr>
              <a:t>Q1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Multi-Domain Specialist (CCMS)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VSX Specialist (CCVS)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Technical Specialist (CCTS)</a:t>
            </a:r>
          </a:p>
          <a:p>
            <a:pPr marL="952393" lvl="1" indent="-342900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4D4D4F"/>
                </a:solidFill>
                <a:latin typeface="Calibri"/>
                <a:cs typeface="Arial" pitchFamily="34" charset="0"/>
              </a:rPr>
              <a:t>Begin work on R80.20 Core Course Releases</a:t>
            </a:r>
          </a:p>
          <a:p>
            <a:pPr marL="929480" lvl="1" indent="-319987">
              <a:lnSpc>
                <a:spcPct val="95000"/>
              </a:lnSpc>
              <a:spcBef>
                <a:spcPts val="600"/>
              </a:spcBef>
              <a:buClr>
                <a:srgbClr val="E45785"/>
              </a:buClr>
              <a:buSzPct val="85000"/>
              <a:buFont typeface="Calibri" panose="020F0502020204030204" pitchFamily="34" charset="0"/>
              <a:buChar char="•"/>
            </a:pPr>
            <a:endParaRPr lang="en-US" sz="2000" kern="0" dirty="0" smtClean="0">
              <a:solidFill>
                <a:srgbClr val="4D4D4F"/>
              </a:solidFill>
              <a:latin typeface="Calibri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ts val="1000"/>
              </a:spcBef>
              <a:buClr>
                <a:srgbClr val="E45785"/>
              </a:buClr>
              <a:buSzPct val="85000"/>
            </a:pPr>
            <a:endParaRPr lang="en-US" sz="1400" dirty="0" smtClean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38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75535" y="1503807"/>
            <a:ext cx="6730683" cy="4443815"/>
          </a:xfrm>
        </p:spPr>
        <p:txBody>
          <a:bodyPr/>
          <a:lstStyle/>
          <a:p>
            <a:r>
              <a:rPr lang="en-US" dirty="0" smtClean="0"/>
              <a:t>New Specialist Courses on the Horizon</a:t>
            </a:r>
          </a:p>
          <a:p>
            <a:pPr lvl="1"/>
            <a:r>
              <a:rPr lang="en-US" sz="2000" dirty="0" smtClean="0"/>
              <a:t>Provides new bundling options</a:t>
            </a:r>
          </a:p>
          <a:p>
            <a:pPr lvl="1"/>
            <a:r>
              <a:rPr lang="en-US" sz="2000" dirty="0"/>
              <a:t>Emerging Technologies</a:t>
            </a:r>
          </a:p>
          <a:p>
            <a:pPr lvl="1"/>
            <a:r>
              <a:rPr lang="en-US" sz="2000" dirty="0" smtClean="0"/>
              <a:t>Instructor Utilization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planned names of these courses may </a:t>
            </a:r>
            <a:r>
              <a:rPr lang="en-US" sz="2000" dirty="0" smtClean="0"/>
              <a:t>change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Endpoint course, will include </a:t>
            </a:r>
            <a:r>
              <a:rPr lang="en-US" sz="2000" dirty="0" err="1"/>
              <a:t>SandBlast</a:t>
            </a:r>
            <a:r>
              <a:rPr lang="en-US" sz="2000" dirty="0"/>
              <a:t> </a:t>
            </a:r>
            <a:r>
              <a:rPr lang="en-US" sz="2000" dirty="0" smtClean="0"/>
              <a:t>technologies </a:t>
            </a:r>
            <a:endParaRPr lang="en-US" sz="2000" dirty="0"/>
          </a:p>
          <a:p>
            <a:r>
              <a:rPr lang="en-US" sz="2800" dirty="0"/>
              <a:t>R80.20 </a:t>
            </a:r>
            <a:r>
              <a:rPr lang="en-US" sz="2800" dirty="0" smtClean="0"/>
              <a:t>CCSA/E/M</a:t>
            </a:r>
          </a:p>
          <a:p>
            <a:pPr lvl="1"/>
            <a:r>
              <a:rPr lang="en-US" sz="2000" dirty="0" smtClean="0"/>
              <a:t>Expect </a:t>
            </a:r>
            <a:r>
              <a:rPr lang="en-US" sz="2000" dirty="0"/>
              <a:t>course development to begin later in </a:t>
            </a:r>
            <a:r>
              <a:rPr lang="en-US" sz="2000" dirty="0" smtClean="0"/>
              <a:t>Q4 </a:t>
            </a:r>
            <a:r>
              <a:rPr lang="en-US" sz="2000" dirty="0"/>
              <a:t>with releases planned to begin in </a:t>
            </a:r>
            <a:r>
              <a:rPr lang="en-US" sz="2000" dirty="0" smtClean="0"/>
              <a:t>2019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8303" y="1828800"/>
            <a:ext cx="3372166" cy="3020519"/>
          </a:xfrm>
        </p:spPr>
        <p:txBody>
          <a:bodyPr/>
          <a:lstStyle/>
          <a:p>
            <a:r>
              <a:rPr lang="en-US" sz="5500" dirty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>
              <a:solidFill>
                <a:srgbClr val="E45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3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74498" y="3972305"/>
            <a:ext cx="11146225" cy="4381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Slowing demand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4498" y="5047753"/>
            <a:ext cx="11146225" cy="634789"/>
          </a:xfrm>
        </p:spPr>
        <p:txBody>
          <a:bodyPr>
            <a:noAutofit/>
          </a:bodyPr>
          <a:lstStyle/>
          <a:p>
            <a:r>
              <a:rPr lang="en-US" sz="2800" dirty="0" smtClean="0"/>
              <a:t>* Remove from e-kit order form @ EOY </a:t>
            </a:r>
            <a:br>
              <a:rPr lang="en-US" sz="2800" dirty="0" smtClean="0"/>
            </a:br>
            <a:r>
              <a:rPr lang="en-US" sz="2800" dirty="0" smtClean="0"/>
              <a:t>** Certification Exams EOL @ end of Q1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What’s on your training calendar?</a:t>
            </a:r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R77.30 …..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75778" y="209452"/>
            <a:ext cx="8483330" cy="70728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/>
          </p:nvPr>
        </p:nvSpPr>
        <p:spPr>
          <a:xfrm>
            <a:off x="1287447" y="1468119"/>
            <a:ext cx="9211621" cy="4163243"/>
          </a:xfrm>
        </p:spPr>
        <p:txBody>
          <a:bodyPr/>
          <a:lstStyle/>
          <a:p>
            <a:r>
              <a:rPr lang="en-US" sz="1800" dirty="0" smtClean="0"/>
              <a:t>Program</a:t>
            </a:r>
            <a:r>
              <a:rPr lang="en-US" sz="2000" dirty="0" smtClean="0"/>
              <a:t> </a:t>
            </a:r>
            <a:r>
              <a:rPr lang="en-US" sz="2000" dirty="0"/>
              <a:t>Overview &amp; Roadmaps:</a:t>
            </a:r>
          </a:p>
          <a:p>
            <a:pPr lvl="1">
              <a:buSzPct val="85000"/>
            </a:pPr>
            <a:r>
              <a:rPr lang="en-US" sz="1800" dirty="0"/>
              <a:t>ATC </a:t>
            </a:r>
            <a:r>
              <a:rPr lang="en-US" sz="1800" dirty="0" smtClean="0"/>
              <a:t>Program: Stats, PMAP/ATC partner portal, training resale  (Coop/CLC….)</a:t>
            </a:r>
            <a:endParaRPr lang="en-US" sz="1800" dirty="0"/>
          </a:p>
          <a:p>
            <a:pPr lvl="1">
              <a:buSzPct val="85000"/>
            </a:pPr>
            <a:r>
              <a:rPr lang="en-US" sz="1800" dirty="0" smtClean="0"/>
              <a:t>Courseware</a:t>
            </a:r>
            <a:endParaRPr lang="en-US" sz="1800" dirty="0"/>
          </a:p>
          <a:p>
            <a:pPr lvl="2"/>
            <a:r>
              <a:rPr lang="en-US" sz="1800" dirty="0" smtClean="0"/>
              <a:t>E-Kits ordering, access, features</a:t>
            </a:r>
            <a:endParaRPr lang="en-US" sz="1800" dirty="0"/>
          </a:p>
          <a:p>
            <a:pPr lvl="3"/>
            <a:r>
              <a:rPr lang="en-US" sz="1800" dirty="0"/>
              <a:t>R77.30 End of Life</a:t>
            </a:r>
          </a:p>
          <a:p>
            <a:pPr lvl="1">
              <a:buSzPct val="85000"/>
            </a:pPr>
            <a:r>
              <a:rPr lang="en-US" sz="1800" dirty="0"/>
              <a:t>Certification </a:t>
            </a:r>
          </a:p>
          <a:p>
            <a:r>
              <a:rPr lang="en-US" sz="1800" dirty="0" smtClean="0"/>
              <a:t>New Offerings:</a:t>
            </a:r>
            <a:endParaRPr lang="en-US" sz="2000" dirty="0"/>
          </a:p>
          <a:p>
            <a:pPr lvl="1"/>
            <a:r>
              <a:rPr lang="en-US" sz="1800" dirty="0" smtClean="0"/>
              <a:t>Badges</a:t>
            </a:r>
            <a:endParaRPr lang="en-US" sz="1800" dirty="0"/>
          </a:p>
          <a:p>
            <a:pPr lvl="1"/>
            <a:r>
              <a:rPr lang="en-US" sz="1800" dirty="0" smtClean="0"/>
              <a:t>Spektra Solutions</a:t>
            </a:r>
          </a:p>
          <a:p>
            <a:pPr lvl="1"/>
            <a:r>
              <a:rPr lang="en-US" sz="1600" dirty="0" smtClean="0"/>
              <a:t>Cyber Range/Cyber Challenge</a:t>
            </a: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pPr>
              <a:buSzPct val="85000"/>
            </a:pPr>
            <a:endParaRPr lang="en-US" sz="1400" dirty="0" smtClean="0"/>
          </a:p>
          <a:p>
            <a:pPr>
              <a:buSzPct val="85000"/>
            </a:pPr>
            <a:endParaRPr lang="en-US" sz="2000" dirty="0"/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7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courseware@checkpoint.com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90" y="3748100"/>
            <a:ext cx="960348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vec\Documents\MARKETING\Newsletters-CPR-Blog\samples-parts\shutterstock_287096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915" y="-2"/>
            <a:ext cx="12220739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464196" y="1620893"/>
            <a:ext cx="7641490" cy="1292662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E-kit delivery</a:t>
            </a:r>
            <a:endParaRPr lang="en-US" sz="7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>
          <a:xfrm>
            <a:off x="950245" y="1319761"/>
            <a:ext cx="9211620" cy="4913614"/>
          </a:xfrm>
        </p:spPr>
        <p:txBody>
          <a:bodyPr>
            <a:normAutofit/>
          </a:bodyPr>
          <a:lstStyle/>
          <a:p>
            <a:pPr>
              <a:buSzPct val="85000"/>
            </a:pPr>
            <a:r>
              <a:rPr lang="en-US" sz="3200" dirty="0" smtClean="0"/>
              <a:t>E-kit orders are placed at ATC partner portal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Ordering courseware</a:t>
            </a:r>
          </a:p>
          <a:p>
            <a:pPr lvl="2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Order form </a:t>
            </a:r>
          </a:p>
          <a:p>
            <a:pPr lvl="2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Enter student’s email address</a:t>
            </a:r>
          </a:p>
          <a:p>
            <a:pPr lvl="3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Must have Check Point User Center account</a:t>
            </a:r>
          </a:p>
          <a:p>
            <a:pPr lvl="2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Calculating the courseware order $ total</a:t>
            </a:r>
          </a:p>
          <a:p>
            <a:pPr lvl="1">
              <a:buSzPct val="85000"/>
            </a:pPr>
            <a:r>
              <a:rPr lang="en-US" sz="2600" dirty="0" smtClean="0"/>
              <a:t>Confirming your order has been received at Check Point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SzPct val="85000"/>
            </a:pPr>
            <a:r>
              <a:rPr lang="en-US" sz="2600" dirty="0" smtClean="0"/>
              <a:t>Final step in e-kit order confirmation</a:t>
            </a:r>
          </a:p>
          <a:p>
            <a:pPr lvl="1">
              <a:buSzPct val="85000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ATC partner to contact student with e-kit links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50245" y="307608"/>
            <a:ext cx="8483330" cy="70728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E-Kits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3575" y="5083788"/>
            <a:ext cx="1142742" cy="11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47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842" y="251460"/>
            <a:ext cx="9857339" cy="1132840"/>
          </a:xfrm>
        </p:spPr>
        <p:txBody>
          <a:bodyPr/>
          <a:lstStyle/>
          <a:p>
            <a:r>
              <a:rPr lang="en-US" dirty="0" smtClean="0"/>
              <a:t>Order Form @ ATC Partner Portal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3" y="1392735"/>
            <a:ext cx="11001375" cy="29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38021" y="5346009"/>
            <a:ext cx="1018321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Log in to your PartnerMap account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Learn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ATC (Authorized Training Center)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Highly Restricted document​</a:t>
            </a:r>
            <a:endParaRPr 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7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989943" y="5413829"/>
            <a:ext cx="1988457" cy="56605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73" y="1457325"/>
            <a:ext cx="7489054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842" y="251460"/>
            <a:ext cx="9857339" cy="1132840"/>
          </a:xfrm>
        </p:spPr>
        <p:txBody>
          <a:bodyPr/>
          <a:lstStyle/>
          <a:p>
            <a:r>
              <a:rPr lang="en-US" dirty="0"/>
              <a:t>Order Form</a:t>
            </a: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Highly Restricted document​</a:t>
            </a:r>
            <a:endParaRPr 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02971" y="5696857"/>
            <a:ext cx="98697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1474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419070"/>
            <a:ext cx="10288587" cy="416324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72183E"/>
              </a:buClr>
              <a:buSzPct val="65000"/>
              <a:buNone/>
            </a:pP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To create or confirm if a student has a profile, perform the following actions.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72183E"/>
              </a:buClr>
              <a:buSzPct val="65000"/>
              <a:buNone/>
            </a:pPr>
            <a:endParaRPr lang="en-US" sz="2200" kern="1200" dirty="0">
              <a:solidFill>
                <a:srgbClr val="4D4D4F"/>
              </a:solidFill>
              <a:latin typeface="Helvetica" pitchFamily="34" charset="0"/>
              <a:cs typeface="+mn-cs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Log into the User Center at </a:t>
            </a: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  <a:hlinkClick r:id="rId2"/>
              </a:rPr>
              <a:t>https://usercenter.checkpoint.com/usercenter/index.jsp</a:t>
            </a:r>
            <a:endParaRPr lang="en-US" sz="2200" kern="1200" dirty="0">
              <a:solidFill>
                <a:srgbClr val="4D4D4F"/>
              </a:solidFill>
              <a:latin typeface="Helvetica" pitchFamily="34" charset="0"/>
              <a:cs typeface="+mn-cs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200" kern="1200" dirty="0" smtClean="0">
                <a:solidFill>
                  <a:srgbClr val="4D4D4F"/>
                </a:solidFill>
                <a:latin typeface="Helvetica" pitchFamily="34" charset="0"/>
                <a:cs typeface="+mn-cs"/>
              </a:rPr>
              <a:t>Click </a:t>
            </a: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the “Sign Up Now” button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200" kern="1200" dirty="0" smtClean="0">
                <a:solidFill>
                  <a:srgbClr val="4D4D4F"/>
                </a:solidFill>
                <a:latin typeface="Helvetica" pitchFamily="34" charset="0"/>
                <a:cs typeface="+mn-cs"/>
              </a:rPr>
              <a:t>Complete </a:t>
            </a: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all required fields (marked with an asterisk)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200" kern="1200" dirty="0" smtClean="0">
                <a:solidFill>
                  <a:srgbClr val="4D4D4F"/>
                </a:solidFill>
                <a:latin typeface="Helvetica" pitchFamily="34" charset="0"/>
                <a:cs typeface="+mn-cs"/>
              </a:rPr>
              <a:t>Click </a:t>
            </a: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the "Submit" button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72183E"/>
              </a:buClr>
              <a:buSzPct val="65000"/>
              <a:buNone/>
            </a:pPr>
            <a:endParaRPr lang="en-US" sz="2200" kern="1200" dirty="0">
              <a:solidFill>
                <a:srgbClr val="4D4D4F"/>
              </a:solidFill>
              <a:latin typeface="Helvetica" pitchFamily="34" charset="0"/>
              <a:cs typeface="+mn-cs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72183E"/>
              </a:buClr>
              <a:buSzPct val="65000"/>
            </a:pP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If the student has </a:t>
            </a:r>
            <a:r>
              <a:rPr lang="en-US" sz="2200" kern="1200" dirty="0" smtClean="0">
                <a:solidFill>
                  <a:srgbClr val="4D4D4F"/>
                </a:solidFill>
                <a:latin typeface="Helvetica" pitchFamily="34" charset="0"/>
                <a:cs typeface="+mn-cs"/>
              </a:rPr>
              <a:t>an account/profile </a:t>
            </a: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created, you will receive a message that the user already exists.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72183E"/>
              </a:buClr>
              <a:buSzPct val="65000"/>
            </a:pPr>
            <a:r>
              <a:rPr lang="en-US" sz="2200" kern="1200" dirty="0">
                <a:solidFill>
                  <a:srgbClr val="4D4D4F"/>
                </a:solidFill>
                <a:latin typeface="Helvetica" pitchFamily="34" charset="0"/>
                <a:cs typeface="+mn-cs"/>
              </a:rPr>
              <a:t>Otherwise, a profile will be created to allow you to place the courseware order.</a:t>
            </a:r>
          </a:p>
          <a:p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287" y="443875"/>
            <a:ext cx="10856685" cy="7072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Verifying Individual Email Address @ User Center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1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66813" y="1898041"/>
            <a:ext cx="10288587" cy="416324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New Viewer w/ Enhancements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atc.checkpoint.com/ebooks/Viewer/CPDS-Viewer.zip</a:t>
            </a:r>
            <a:endParaRPr lang="en-US" u="sng" dirty="0" smtClean="0"/>
          </a:p>
          <a:p>
            <a:pPr lvl="1"/>
            <a:r>
              <a:rPr lang="en-US" sz="2200" dirty="0"/>
              <a:t>CPDS-Viewer.zip contains the following items:</a:t>
            </a:r>
            <a:r>
              <a:rPr lang="en-US" sz="3000" dirty="0"/>
              <a:t> </a:t>
            </a:r>
          </a:p>
          <a:p>
            <a:pPr lvl="2"/>
            <a:r>
              <a:rPr lang="en-US" sz="2200" dirty="0"/>
              <a:t>CPDS.exe</a:t>
            </a:r>
          </a:p>
          <a:p>
            <a:pPr lvl="2"/>
            <a:r>
              <a:rPr lang="en-US" sz="2200" dirty="0"/>
              <a:t>CPDS-FAQ.pdf</a:t>
            </a:r>
          </a:p>
          <a:p>
            <a:pPr lvl="2"/>
            <a:r>
              <a:rPr lang="en-US" sz="2200" dirty="0"/>
              <a:t>CPDS-Installations-Instructions.pdf</a:t>
            </a:r>
          </a:p>
          <a:p>
            <a:pPr lvl="1"/>
            <a:r>
              <a:rPr lang="en-US" sz="2200" dirty="0" smtClean="0"/>
              <a:t>Launch date: Mid-July</a:t>
            </a:r>
          </a:p>
          <a:p>
            <a:r>
              <a:rPr lang="en-US" sz="2800" dirty="0" smtClean="0"/>
              <a:t>Print Functionality w/ Adobe DE Version 2018; 2019 = still on hold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New Capsule Docs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2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75530" y="1933529"/>
            <a:ext cx="6730683" cy="4443814"/>
          </a:xfrm>
        </p:spPr>
        <p:txBody>
          <a:bodyPr/>
          <a:lstStyle/>
          <a:p>
            <a:r>
              <a:rPr lang="en-US" dirty="0" smtClean="0"/>
              <a:t>Email address verification process @ time of order, instead of at course start</a:t>
            </a:r>
          </a:p>
          <a:p>
            <a:r>
              <a:rPr lang="en-US" dirty="0" smtClean="0"/>
              <a:t>Student is to test e-kit before course starts</a:t>
            </a:r>
            <a:endParaRPr lang="en-US" dirty="0"/>
          </a:p>
          <a:p>
            <a:r>
              <a:rPr lang="en-US" dirty="0" smtClean="0"/>
              <a:t>Confirm student info and order details as 1</a:t>
            </a:r>
            <a:r>
              <a:rPr lang="en-US" baseline="30000" dirty="0" smtClean="0"/>
              <a:t>st</a:t>
            </a:r>
            <a:r>
              <a:rPr lang="en-US" dirty="0" smtClean="0"/>
              <a:t> step in resolution</a:t>
            </a:r>
          </a:p>
          <a:p>
            <a:r>
              <a:rPr lang="en-US" dirty="0" smtClean="0"/>
              <a:t>Troubleshooting tips in Addendum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8300" y="1828800"/>
            <a:ext cx="3372166" cy="3020519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4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vec\Documents\MARKETING\Newsletters-CPR-Blog\samples-parts\shutterstock_287096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915" y="-2"/>
            <a:ext cx="12220739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7179" y="2171235"/>
            <a:ext cx="6781052" cy="1277273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certification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2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82613" y="1090782"/>
            <a:ext cx="5671199" cy="51776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Certification exams are delivered by PearsonVUE Testing Centers</a:t>
            </a:r>
          </a:p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R80.X Exams = CCSA, CCSE, CCSM, CCAS</a:t>
            </a:r>
          </a:p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Roadmap = Endpoint (CCES), Revise CCSA exam, Specialist course exams</a:t>
            </a:r>
          </a:p>
          <a:p>
            <a:pPr>
              <a:buClr>
                <a:srgbClr val="72183E"/>
              </a:buClr>
            </a:pPr>
            <a:r>
              <a:rPr lang="en-US" sz="2400" dirty="0" smtClean="0">
                <a:solidFill>
                  <a:srgbClr val="4D4D4F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090781"/>
            <a:ext cx="5415900" cy="51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51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E-Kits /Regional Stats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596572" y="1041741"/>
            <a:ext cx="5731555" cy="0"/>
          </a:xfrm>
          <a:prstGeom prst="line">
            <a:avLst/>
          </a:prstGeom>
          <a:solidFill>
            <a:schemeClr val="bg1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42" y="277672"/>
            <a:ext cx="82375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81860370"/>
              </p:ext>
            </p:extLst>
          </p:nvPr>
        </p:nvGraphicFramePr>
        <p:xfrm>
          <a:off x="609606" y="1936296"/>
          <a:ext cx="1100137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44"/>
                <a:gridCol w="2750344"/>
                <a:gridCol w="2750344"/>
                <a:gridCol w="2750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 – Q3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 – Q3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971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b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2,091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3,069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b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LATAM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502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b" latinLnBrk="0" hangingPunct="1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1,464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1,123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b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4,633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ctr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5,693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1218784" rtl="0" eaLnBrk="1" fontAlgn="b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Promotions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82613" y="1396197"/>
            <a:ext cx="5671199" cy="4566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Spring 2018</a:t>
            </a:r>
          </a:p>
          <a:p>
            <a:pPr marL="895142" lvl="1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5785"/>
                </a:solidFill>
              </a:rPr>
              <a:t>CP15</a:t>
            </a:r>
            <a:r>
              <a:rPr lang="en-US" sz="2000" dirty="0" smtClean="0">
                <a:solidFill>
                  <a:srgbClr val="4D4D4F"/>
                </a:solidFill>
              </a:rPr>
              <a:t> – 15% discount on R80 CCSE and </a:t>
            </a:r>
            <a:r>
              <a:rPr lang="en-US" sz="2000" dirty="0" err="1" smtClean="0">
                <a:solidFill>
                  <a:srgbClr val="4D4D4F"/>
                </a:solidFill>
              </a:rPr>
              <a:t>SandBlast</a:t>
            </a:r>
            <a:endParaRPr lang="en-US" sz="2000" dirty="0" smtClean="0">
              <a:solidFill>
                <a:srgbClr val="4D4D4F"/>
              </a:solidFill>
            </a:endParaRPr>
          </a:p>
          <a:p>
            <a:pPr marL="895142" lvl="1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5785"/>
                </a:solidFill>
              </a:rPr>
              <a:t>CP20</a:t>
            </a:r>
            <a:r>
              <a:rPr lang="en-US" sz="2000" dirty="0" smtClean="0">
                <a:solidFill>
                  <a:srgbClr val="4D4D4F"/>
                </a:solidFill>
              </a:rPr>
              <a:t> – 20% discount on CCSPA</a:t>
            </a:r>
          </a:p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Summer 2018</a:t>
            </a:r>
          </a:p>
          <a:p>
            <a:pPr marL="895142" lvl="1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5785"/>
                </a:solidFill>
              </a:rPr>
              <a:t>Core20</a:t>
            </a:r>
            <a:r>
              <a:rPr lang="en-US" sz="2000" dirty="0" smtClean="0">
                <a:solidFill>
                  <a:srgbClr val="4D4D4F"/>
                </a:solidFill>
              </a:rPr>
              <a:t> – 20 % of all Proctored exams</a:t>
            </a:r>
          </a:p>
          <a:p>
            <a:pPr marL="895142" lvl="1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5785"/>
                </a:solidFill>
              </a:rPr>
              <a:t>Practice50</a:t>
            </a:r>
            <a:r>
              <a:rPr lang="en-US" sz="2000" dirty="0" smtClean="0">
                <a:solidFill>
                  <a:srgbClr val="4D4D4F"/>
                </a:solidFill>
              </a:rPr>
              <a:t> – 50% off Practice exams</a:t>
            </a:r>
            <a:endParaRPr lang="en-US" sz="2000" dirty="0">
              <a:solidFill>
                <a:srgbClr val="4D4D4F"/>
              </a:solidFill>
            </a:endParaRPr>
          </a:p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rgbClr val="4D4D4F"/>
              </a:solidFill>
            </a:endParaRPr>
          </a:p>
          <a:p>
            <a:pPr marL="285750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D4D4F"/>
                </a:solidFill>
              </a:rPr>
              <a:t>Q4 Promos</a:t>
            </a:r>
          </a:p>
          <a:p>
            <a:pPr marL="895142" lvl="1" indent="-285750">
              <a:buClr>
                <a:srgbClr val="72183E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D4D4F"/>
                </a:solidFill>
              </a:rPr>
              <a:t>Black Friday/Cyber Monday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13" y="1396197"/>
            <a:ext cx="5415900" cy="45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9630" y="5987270"/>
            <a:ext cx="15712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72183E"/>
              </a:buClr>
            </a:pPr>
            <a:r>
              <a:rPr lang="en-US" sz="1000" dirty="0" smtClean="0">
                <a:solidFill>
                  <a:srgbClr val="4D4D4F"/>
                </a:solidFill>
              </a:rPr>
              <a:t>+ any </a:t>
            </a:r>
            <a:r>
              <a:rPr lang="en-US" sz="1000" dirty="0">
                <a:solidFill>
                  <a:srgbClr val="4D4D4F"/>
                </a:solidFill>
              </a:rPr>
              <a:t>new exam </a:t>
            </a:r>
            <a:r>
              <a:rPr lang="en-US" sz="1000" dirty="0" smtClean="0">
                <a:solidFill>
                  <a:srgbClr val="4D4D4F"/>
                </a:solidFill>
              </a:rPr>
              <a:t>release</a:t>
            </a:r>
            <a:endParaRPr lang="en-US" sz="1000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2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Jason Tugwell, Certification Manager</a:t>
            </a:r>
          </a:p>
          <a:p>
            <a:r>
              <a:rPr lang="en-US" dirty="0" smtClean="0">
                <a:hlinkClick r:id="rId2"/>
              </a:rPr>
              <a:t>certification@checkpoint.com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accountservices@checkpoint.com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90" y="3748100"/>
            <a:ext cx="960348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4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c\Documents\MARKETING\AskMeAnything\Ask Us Anything\shutterstock_554848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514"/>
            <a:ext cx="12188825" cy="6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9600" y="1750321"/>
            <a:ext cx="9512660" cy="2339102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2019 Course Catalog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Certification model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87571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dirty="0" smtClean="0"/>
              <a:t>CCSA &amp; CCSE = 2 Year Cert</a:t>
            </a:r>
          </a:p>
          <a:p>
            <a:r>
              <a:rPr lang="en-US" sz="1800" dirty="0" smtClean="0"/>
              <a:t>Specialist = 1 Year Extension</a:t>
            </a:r>
          </a:p>
          <a:p>
            <a:r>
              <a:rPr lang="en-US" sz="1800" dirty="0"/>
              <a:t>2 Core Certs + 3 Specialist Certs </a:t>
            </a:r>
            <a:r>
              <a:rPr lang="en-US" sz="1800" dirty="0" smtClean="0"/>
              <a:t>= Security Master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2" name="Right Arrow Callout 51"/>
          <p:cNvSpPr/>
          <p:nvPr/>
        </p:nvSpPr>
        <p:spPr bwMode="auto">
          <a:xfrm>
            <a:off x="6247860" y="1111972"/>
            <a:ext cx="3767907" cy="5354816"/>
          </a:xfrm>
          <a:prstGeom prst="rightArrowCallout">
            <a:avLst/>
          </a:prstGeom>
          <a:gradFill flip="none" rotWithShape="1">
            <a:gsLst>
              <a:gs pos="60000">
                <a:srgbClr val="E690AC"/>
              </a:gs>
              <a:gs pos="17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72183E"/>
              </a:buClr>
              <a:buSzPct val="115000"/>
            </a:pPr>
            <a:endParaRPr lang="en-US" sz="2400" dirty="0" err="1" smtClean="0">
              <a:solidFill>
                <a:srgbClr val="4D4D4F"/>
              </a:solidFill>
              <a:latin typeface="Calibri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Innovating for the Future</a:t>
            </a:r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 [Restricted] for designated teams ​</a:t>
            </a:r>
            <a:endParaRPr lang="en-US">
              <a:solidFill>
                <a:srgbClr val="777777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942082" y="3517352"/>
            <a:ext cx="2037832" cy="901400"/>
            <a:chOff x="9942082" y="3517352"/>
            <a:chExt cx="2037832" cy="901400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0015767" y="3559883"/>
              <a:ext cx="129231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CCSM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9942082" y="3987865"/>
              <a:ext cx="2037832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Security Master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5-Year Cert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523" y="3517352"/>
              <a:ext cx="551823" cy="55182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740370" y="3786444"/>
            <a:ext cx="2803451" cy="894650"/>
            <a:chOff x="5740370" y="3786444"/>
            <a:chExt cx="2803451" cy="89465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6247860" y="3825745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CCES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148866" y="4250207"/>
              <a:ext cx="2394955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Endpoint Specialist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2-Day Course/1-Year Extension </a:t>
              </a:r>
            </a:p>
          </p:txBody>
        </p:sp>
        <p:cxnSp>
          <p:nvCxnSpPr>
            <p:cNvPr id="45" name="Straight Arrow Connector 44"/>
            <p:cNvCxnSpPr>
              <a:endCxn id="12" idx="1"/>
            </p:cNvCxnSpPr>
            <p:nvPr/>
          </p:nvCxnSpPr>
          <p:spPr bwMode="auto">
            <a:xfrm>
              <a:off x="5740370" y="4056577"/>
              <a:ext cx="507490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781" y="3786444"/>
              <a:ext cx="551823" cy="55182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740370" y="5641573"/>
            <a:ext cx="2805019" cy="898208"/>
            <a:chOff x="5740370" y="5641573"/>
            <a:chExt cx="2805019" cy="898208"/>
          </a:xfrm>
        </p:grpSpPr>
        <p:grpSp>
          <p:nvGrpSpPr>
            <p:cNvPr id="28" name="Group 27"/>
            <p:cNvGrpSpPr/>
            <p:nvPr/>
          </p:nvGrpSpPr>
          <p:grpSpPr>
            <a:xfrm>
              <a:off x="6150434" y="5684432"/>
              <a:ext cx="2394955" cy="855349"/>
              <a:chOff x="6148866" y="4334803"/>
              <a:chExt cx="2394955" cy="855349"/>
            </a:xfrm>
          </p:grpSpPr>
          <p:sp>
            <p:nvSpPr>
              <p:cNvPr id="29" name="TextBox 28"/>
              <p:cNvSpPr txBox="1"/>
              <p:nvPr/>
            </p:nvSpPr>
            <p:spPr bwMode="auto">
              <a:xfrm>
                <a:off x="6247860" y="4334803"/>
                <a:ext cx="1329180" cy="461665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ts val="0"/>
                  </a:spcBef>
                  <a:buClr>
                    <a:srgbClr val="72183E"/>
                  </a:buClr>
                </a:pPr>
                <a:r>
                  <a:rPr lang="en-US" sz="2400" b="1" dirty="0" smtClean="0">
                    <a:solidFill>
                      <a:srgbClr val="FFFFFF"/>
                    </a:solidFill>
                    <a:latin typeface="Calibri"/>
                  </a:rPr>
                  <a:t>CCTS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148866" y="4759265"/>
                <a:ext cx="239495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0"/>
                  </a:spcBef>
                  <a:buClr>
                    <a:srgbClr val="72183E"/>
                  </a:buClr>
                </a:pPr>
                <a:r>
                  <a:rPr lang="en-US" sz="1200" b="1" dirty="0" smtClean="0">
                    <a:solidFill>
                      <a:srgbClr val="D5D5D5">
                        <a:lumMod val="50000"/>
                      </a:srgbClr>
                    </a:solidFill>
                    <a:latin typeface="Calibri"/>
                  </a:rPr>
                  <a:t>Check Point Technical Specialist</a:t>
                </a:r>
              </a:p>
              <a:p>
                <a:pPr>
                  <a:spcBef>
                    <a:spcPts val="0"/>
                  </a:spcBef>
                  <a:buClr>
                    <a:srgbClr val="72183E"/>
                  </a:buClr>
                </a:pPr>
                <a:r>
                  <a:rPr lang="en-US" sz="1000" dirty="0" smtClean="0">
                    <a:solidFill>
                      <a:srgbClr val="D5D5D5">
                        <a:lumMod val="50000"/>
                      </a:srgbClr>
                    </a:solidFill>
                    <a:latin typeface="Calibri"/>
                  </a:rPr>
                  <a:t>2-Day Course/1-Year Extension </a:t>
                </a:r>
              </a:p>
            </p:txBody>
          </p:sp>
        </p:grp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5740370" y="5915264"/>
              <a:ext cx="509058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972" y="5641573"/>
              <a:ext cx="551823" cy="55182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740370" y="1979387"/>
            <a:ext cx="2894583" cy="888587"/>
            <a:chOff x="5740370" y="1979387"/>
            <a:chExt cx="2894583" cy="888587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6247860" y="2020155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CCVS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6145730" y="2437087"/>
              <a:ext cx="2489223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Virtualization Specialist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2-Day Course/1-Year Extension </a:t>
              </a:r>
            </a:p>
          </p:txBody>
        </p:sp>
        <p:cxnSp>
          <p:nvCxnSpPr>
            <p:cNvPr id="41" name="Straight Arrow Connector 40"/>
            <p:cNvCxnSpPr>
              <a:endCxn id="11" idx="1"/>
            </p:cNvCxnSpPr>
            <p:nvPr/>
          </p:nvCxnSpPr>
          <p:spPr bwMode="auto">
            <a:xfrm>
              <a:off x="5740370" y="2250987"/>
              <a:ext cx="507490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57" y="1979387"/>
              <a:ext cx="551823" cy="55182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740370" y="2865191"/>
            <a:ext cx="2894583" cy="899916"/>
            <a:chOff x="5740370" y="2865191"/>
            <a:chExt cx="2894583" cy="899916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6247860" y="2917463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CCMS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147298" y="3334220"/>
              <a:ext cx="2487655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Management Specialist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2-Day Course/1-Year Extension </a:t>
              </a:r>
            </a:p>
          </p:txBody>
        </p:sp>
        <p:cxnSp>
          <p:nvCxnSpPr>
            <p:cNvPr id="43" name="Straight Arrow Connector 42"/>
            <p:cNvCxnSpPr>
              <a:endCxn id="9" idx="1"/>
            </p:cNvCxnSpPr>
            <p:nvPr/>
          </p:nvCxnSpPr>
          <p:spPr bwMode="auto">
            <a:xfrm>
              <a:off x="5740370" y="3148295"/>
              <a:ext cx="507490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987" y="2865191"/>
              <a:ext cx="551823" cy="55182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740370" y="4715506"/>
            <a:ext cx="2805019" cy="900429"/>
            <a:chOff x="5740370" y="4715506"/>
            <a:chExt cx="2805019" cy="900429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6249428" y="4760586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CCCS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6150434" y="5185048"/>
              <a:ext cx="2394955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Cloud Specialist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2-Day Course/1-Year Extension </a:t>
              </a:r>
            </a:p>
          </p:txBody>
        </p:sp>
        <p:cxnSp>
          <p:nvCxnSpPr>
            <p:cNvPr id="47" name="Straight Arrow Connector 46"/>
            <p:cNvCxnSpPr>
              <a:endCxn id="26" idx="1"/>
            </p:cNvCxnSpPr>
            <p:nvPr/>
          </p:nvCxnSpPr>
          <p:spPr bwMode="auto">
            <a:xfrm>
              <a:off x="5740370" y="4991418"/>
              <a:ext cx="509058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532" y="4715506"/>
              <a:ext cx="551823" cy="551823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763166" y="1065658"/>
            <a:ext cx="4248859" cy="4849607"/>
            <a:chOff x="4763166" y="1065658"/>
            <a:chExt cx="4248859" cy="4849607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5738802" y="1342805"/>
              <a:ext cx="1568" cy="45724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7" idx="3"/>
            </p:cNvCxnSpPr>
            <p:nvPr/>
          </p:nvCxnSpPr>
          <p:spPr bwMode="auto">
            <a:xfrm flipV="1">
              <a:off x="4763166" y="3652865"/>
              <a:ext cx="977204" cy="1817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>
              <a:off x="5740370" y="1065658"/>
              <a:ext cx="3271655" cy="905183"/>
              <a:chOff x="5740370" y="1065658"/>
              <a:chExt cx="3271655" cy="90518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44162" y="1111972"/>
                <a:ext cx="2867863" cy="858869"/>
                <a:chOff x="6144162" y="1149680"/>
                <a:chExt cx="2867863" cy="858869"/>
              </a:xfrm>
            </p:grpSpPr>
            <p:sp>
              <p:nvSpPr>
                <p:cNvPr id="10" name="TextBox 9"/>
                <p:cNvSpPr txBox="1"/>
                <p:nvPr/>
              </p:nvSpPr>
              <p:spPr bwMode="auto">
                <a:xfrm>
                  <a:off x="6247860" y="1149680"/>
                  <a:ext cx="1329180" cy="461665"/>
                </a:xfrm>
                <a:prstGeom prst="rect">
                  <a:avLst/>
                </a:prstGeom>
                <a:solidFill>
                  <a:schemeClr val="accent1"/>
                </a:solidFill>
                <a:ln w="15875">
                  <a:solidFill>
                    <a:schemeClr val="accent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buClr>
                      <a:srgbClr val="72183E"/>
                    </a:buClr>
                  </a:pPr>
                  <a:r>
                    <a:rPr lang="en-US" sz="2400" b="1" dirty="0" smtClean="0">
                      <a:solidFill>
                        <a:srgbClr val="FFFFFF"/>
                      </a:solidFill>
                      <a:latin typeface="Calibri"/>
                    </a:rPr>
                    <a:t>CCAS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6144162" y="1577662"/>
                  <a:ext cx="2867863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0"/>
                    </a:spcBef>
                    <a:buClr>
                      <a:srgbClr val="72183E"/>
                    </a:buClr>
                  </a:pPr>
                  <a:r>
                    <a:rPr lang="en-US" sz="1200" b="1" dirty="0" smtClean="0">
                      <a:solidFill>
                        <a:srgbClr val="D5D5D5">
                          <a:lumMod val="50000"/>
                        </a:srgbClr>
                      </a:solidFill>
                      <a:latin typeface="Calibri"/>
                    </a:rPr>
                    <a:t>Check Point Automation Specialist</a:t>
                  </a:r>
                </a:p>
                <a:p>
                  <a:pPr>
                    <a:spcBef>
                      <a:spcPts val="0"/>
                    </a:spcBef>
                    <a:buClr>
                      <a:srgbClr val="72183E"/>
                    </a:buClr>
                  </a:pPr>
                  <a:r>
                    <a:rPr lang="en-US" sz="1000" dirty="0" smtClean="0">
                      <a:solidFill>
                        <a:srgbClr val="D5D5D5">
                          <a:lumMod val="50000"/>
                        </a:srgbClr>
                      </a:solidFill>
                      <a:latin typeface="Calibri"/>
                    </a:rPr>
                    <a:t>2-Day Course/1-Year Extension </a:t>
                  </a:r>
                </a:p>
              </p:txBody>
            </p:sp>
          </p:grpSp>
          <p:cxnSp>
            <p:nvCxnSpPr>
              <p:cNvPr id="39" name="Straight Arrow Connector 38"/>
              <p:cNvCxnSpPr>
                <a:endCxn id="10" idx="1"/>
              </p:cNvCxnSpPr>
              <p:nvPr/>
            </p:nvCxnSpPr>
            <p:spPr bwMode="auto">
              <a:xfrm>
                <a:off x="5740370" y="1342805"/>
                <a:ext cx="507490" cy="0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646" y="1065658"/>
                <a:ext cx="551823" cy="551823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2055044" y="3382475"/>
            <a:ext cx="3431357" cy="903871"/>
            <a:chOff x="2055044" y="3382475"/>
            <a:chExt cx="3431357" cy="903871"/>
          </a:xfrm>
        </p:grpSpPr>
        <p:cxnSp>
          <p:nvCxnSpPr>
            <p:cNvPr id="24" name="Straight Arrow Connector 23"/>
            <p:cNvCxnSpPr>
              <a:stCxn id="4" idx="3"/>
              <a:endCxn id="7" idx="1"/>
            </p:cNvCxnSpPr>
            <p:nvPr/>
          </p:nvCxnSpPr>
          <p:spPr bwMode="auto">
            <a:xfrm>
              <a:off x="2055044" y="3652866"/>
              <a:ext cx="1378942" cy="1816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 bwMode="auto">
            <a:xfrm>
              <a:off x="3433986" y="3423849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CCSE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3329285" y="3855459"/>
              <a:ext cx="2157116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Security Expert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3-Day Course/2-Year Cert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453" y="3382475"/>
              <a:ext cx="551823" cy="551823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22166" y="3377861"/>
            <a:ext cx="2469825" cy="906917"/>
            <a:chOff x="622166" y="3377861"/>
            <a:chExt cx="2469825" cy="906917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725864" y="3422033"/>
              <a:ext cx="132918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buClr>
                  <a:srgbClr val="72183E"/>
                </a:buClr>
              </a:pPr>
              <a:r>
                <a:rPr lang="en-US" sz="2400" b="1" dirty="0" smtClean="0">
                  <a:solidFill>
                    <a:srgbClr val="FFFFFF"/>
                  </a:solidFill>
                  <a:latin typeface="Calibri"/>
                </a:rPr>
                <a:t>CCSA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622166" y="3853891"/>
              <a:ext cx="2469825" cy="430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200" b="1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Check Point Security Administrator</a:t>
              </a:r>
            </a:p>
            <a:p>
              <a:pPr>
                <a:spcBef>
                  <a:spcPts val="0"/>
                </a:spcBef>
                <a:buClr>
                  <a:srgbClr val="72183E"/>
                </a:buClr>
              </a:pPr>
              <a:r>
                <a:rPr lang="en-US" sz="1000" dirty="0" smtClean="0">
                  <a:solidFill>
                    <a:srgbClr val="D5D5D5">
                      <a:lumMod val="50000"/>
                    </a:srgbClr>
                  </a:solidFill>
                  <a:latin typeface="Calibri"/>
                </a:rPr>
                <a:t>3-Day Course/2-Year Cert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81" y="3377861"/>
              <a:ext cx="551823" cy="55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948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 [Restricted] for designated teams ​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5490467" cy="467614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/>
              <a:t>Current Path: </a:t>
            </a:r>
          </a:p>
          <a:p>
            <a:pPr lvl="1"/>
            <a:r>
              <a:rPr lang="en-US" sz="1800" dirty="0" smtClean="0"/>
              <a:t>CCSA + CCSE + CCSM = Master Cert </a:t>
            </a:r>
          </a:p>
          <a:p>
            <a:pPr lvl="1"/>
            <a:r>
              <a:rPr lang="en-US" sz="1800" dirty="0" smtClean="0"/>
              <a:t>$2450 (Max Profit per Student/4 years)</a:t>
            </a:r>
          </a:p>
          <a:p>
            <a:pPr lvl="1"/>
            <a:r>
              <a:rPr lang="en-US" sz="1800" dirty="0" smtClean="0"/>
              <a:t>Lack of full instructor utilization for ATCs</a:t>
            </a:r>
          </a:p>
          <a:p>
            <a:pPr lvl="1"/>
            <a:r>
              <a:rPr lang="en-US" sz="1800" dirty="0" smtClean="0"/>
              <a:t>Encourages Bootcamp Bundle</a:t>
            </a:r>
          </a:p>
          <a:p>
            <a:pPr lvl="1"/>
            <a:r>
              <a:rPr lang="en-US" sz="1800" dirty="0" smtClean="0"/>
              <a:t>1-Day Workshops </a:t>
            </a:r>
          </a:p>
          <a:p>
            <a:pPr lvl="2"/>
            <a:r>
              <a:rPr lang="en-US" sz="1400" dirty="0"/>
              <a:t>Product </a:t>
            </a:r>
            <a:r>
              <a:rPr lang="en-US" sz="1400" dirty="0" smtClean="0"/>
              <a:t>specific  sales training </a:t>
            </a:r>
            <a:endParaRPr lang="en-US" sz="1400" dirty="0"/>
          </a:p>
          <a:p>
            <a:pPr lvl="2"/>
            <a:r>
              <a:rPr lang="en-US" sz="1400" dirty="0" smtClean="0"/>
              <a:t>Disparate environments, challenging to  deliver</a:t>
            </a:r>
          </a:p>
          <a:p>
            <a:pPr lvl="1"/>
            <a:r>
              <a:rPr lang="en-US" sz="1800" dirty="0" smtClean="0"/>
              <a:t>Discourages CCSM course participation</a:t>
            </a:r>
          </a:p>
          <a:p>
            <a:pPr lvl="2"/>
            <a:r>
              <a:rPr lang="en-US" sz="1600" dirty="0" smtClean="0"/>
              <a:t>No need to take the course to pass the exam. </a:t>
            </a:r>
          </a:p>
          <a:p>
            <a:pPr lvl="2"/>
            <a:r>
              <a:rPr lang="en-US" sz="1600" dirty="0" smtClean="0"/>
              <a:t>Only one exam required for CCSM</a:t>
            </a:r>
          </a:p>
          <a:p>
            <a:pPr lvl="2"/>
            <a:r>
              <a:rPr lang="en-US" sz="1600" dirty="0" smtClean="0"/>
              <a:t>No real benefits of CCSM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Analysis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27073" y="1457960"/>
            <a:ext cx="5509719" cy="46761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anose="020F050202020403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̶"/>
              <a:defRPr lang="en-US" sz="2400" dirty="0" smtClean="0">
                <a:solidFill>
                  <a:schemeClr val="tx1"/>
                </a:solidFill>
                <a:latin typeface="+mn-lt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̶"/>
              <a:defRPr lang="en-US" sz="2000" dirty="0" smtClean="0">
                <a:solidFill>
                  <a:schemeClr val="tx1"/>
                </a:solidFill>
                <a:latin typeface="+mn-lt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E45785"/>
              </a:buClr>
            </a:pPr>
            <a:r>
              <a:rPr sz="2000" kern="0" dirty="0">
                <a:solidFill>
                  <a:srgbClr val="4D4D4F"/>
                </a:solidFill>
              </a:rPr>
              <a:t>Proposed Path: 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CCSA + CCSE + 3 Specialist Certs = Master Cert 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$3350 (Max Profit per Student/5 years)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Full instructor utilization for ATCs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Discourages Bootcamp Bundle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Offers Student Customization 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Allows for Solutions Training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Fully Integrated Classroom Environments </a:t>
            </a:r>
          </a:p>
          <a:p>
            <a:pPr lvl="1">
              <a:buClr>
                <a:srgbClr val="E45785"/>
              </a:buClr>
            </a:pPr>
            <a:r>
              <a:rPr sz="1800" kern="0" dirty="0">
                <a:solidFill>
                  <a:srgbClr val="4D4D4F"/>
                </a:solidFill>
              </a:rPr>
              <a:t>Encourages additional course </a:t>
            </a:r>
            <a:r>
              <a:rPr sz="1800" kern="0" dirty="0" smtClean="0">
                <a:solidFill>
                  <a:srgbClr val="4D4D4F"/>
                </a:solidFill>
              </a:rPr>
              <a:t>participation</a:t>
            </a:r>
            <a:endParaRPr sz="1800" kern="0" dirty="0">
              <a:solidFill>
                <a:srgbClr val="4D4D4F"/>
              </a:solidFill>
            </a:endParaRPr>
          </a:p>
          <a:p>
            <a:pPr lvl="2">
              <a:buClr>
                <a:srgbClr val="E45785"/>
              </a:buClr>
            </a:pPr>
            <a:r>
              <a:rPr sz="1600" kern="0" dirty="0">
                <a:solidFill>
                  <a:srgbClr val="4D4D4F"/>
                </a:solidFill>
              </a:rPr>
              <a:t>Multiple Exams Required for Master Certification </a:t>
            </a:r>
          </a:p>
          <a:p>
            <a:pPr lvl="2">
              <a:buClr>
                <a:srgbClr val="E45785"/>
              </a:buClr>
            </a:pPr>
            <a:r>
              <a:rPr sz="1600" kern="0" dirty="0">
                <a:solidFill>
                  <a:srgbClr val="4D4D4F"/>
                </a:solidFill>
              </a:rPr>
              <a:t>Specialized Path to Match Customer Deployments</a:t>
            </a:r>
          </a:p>
          <a:p>
            <a:pPr lvl="2">
              <a:buClr>
                <a:srgbClr val="E45785"/>
              </a:buClr>
            </a:pPr>
            <a:r>
              <a:rPr sz="1600" kern="0" dirty="0">
                <a:solidFill>
                  <a:srgbClr val="4D4D4F"/>
                </a:solidFill>
              </a:rPr>
              <a:t>Gives More Gravity to Master Certification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vec\Documents\MARKETING\Newsletters-CPR-Blog\samples-parts\shutterstock_287096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915" y="-2"/>
            <a:ext cx="12220739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464195" y="1620892"/>
            <a:ext cx="8267983" cy="1292662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offerings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0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Badge Samples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2692400"/>
            <a:ext cx="3338512" cy="3338512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2692400"/>
            <a:ext cx="3338512" cy="3338512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75" y="2693194"/>
            <a:ext cx="3336925" cy="3336925"/>
          </a:xfrm>
        </p:spPr>
      </p:pic>
    </p:spTree>
    <p:extLst>
      <p:ext uri="{BB962C8B-B14F-4D97-AF65-F5344CB8AC3E}">
        <p14:creationId xmlns:p14="http://schemas.microsoft.com/office/powerpoint/2010/main" val="383361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1"/>
          </p:nvPr>
        </p:nvSpPr>
        <p:spPr>
          <a:xfrm>
            <a:off x="535759" y="1138646"/>
            <a:ext cx="11000914" cy="4676140"/>
          </a:xfrm>
        </p:spPr>
        <p:txBody>
          <a:bodyPr>
            <a:noAutofit/>
          </a:bodyPr>
          <a:lstStyle/>
          <a:p>
            <a:r>
              <a:rPr lang="en-US" sz="2000" dirty="0" smtClean="0"/>
              <a:t>Check Point is working with </a:t>
            </a:r>
            <a:r>
              <a:rPr lang="en-US" sz="2000" dirty="0" err="1" smtClean="0"/>
              <a:t>Spektra</a:t>
            </a:r>
            <a:r>
              <a:rPr lang="en-US" sz="2000" dirty="0" smtClean="0"/>
              <a:t> Systems to provide the lab environment for CCSA course in the Azure cloud</a:t>
            </a:r>
          </a:p>
          <a:p>
            <a:r>
              <a:rPr lang="en-US" sz="2000" dirty="0" err="1" smtClean="0"/>
              <a:t>Spektra</a:t>
            </a:r>
            <a:r>
              <a:rPr lang="en-US" sz="2000" dirty="0" smtClean="0"/>
              <a:t> management portal lets you create and provision a separate Azure account for each student with the necessary VMs for the lab</a:t>
            </a:r>
          </a:p>
          <a:p>
            <a:r>
              <a:rPr lang="en-US" sz="2000" dirty="0" smtClean="0"/>
              <a:t>Contact Amit Malik (</a:t>
            </a:r>
            <a:r>
              <a:rPr lang="en-US" sz="2000" dirty="0" smtClean="0">
                <a:hlinkClick r:id="rId3"/>
              </a:rPr>
              <a:t>amit@spektrasystems.com</a:t>
            </a:r>
            <a:r>
              <a:rPr lang="en-US" sz="2000" dirty="0" smtClean="0"/>
              <a:t>)  for questions about purchasing labs</a:t>
            </a:r>
          </a:p>
          <a:p>
            <a:r>
              <a:rPr lang="en-US" sz="2000" dirty="0" smtClean="0"/>
              <a:t>Estimated cost $100 USD per student for 3 day access to cloud lab</a:t>
            </a:r>
          </a:p>
          <a:p>
            <a:pPr lvl="1"/>
            <a:r>
              <a:rPr lang="en-US" sz="2000" dirty="0" smtClean="0"/>
              <a:t>$3 USD Hourly cost (minimum 20 hours)</a:t>
            </a:r>
          </a:p>
          <a:p>
            <a:pPr lvl="1"/>
            <a:r>
              <a:rPr lang="en-US" sz="2000" dirty="0" smtClean="0"/>
              <a:t>Maximum cost $150 USD for 36 hours</a:t>
            </a:r>
          </a:p>
          <a:p>
            <a:pPr lvl="1"/>
            <a:r>
              <a:rPr lang="en-US" sz="2000" dirty="0" smtClean="0"/>
              <a:t>Course trainer is able to shut down the student lab environments</a:t>
            </a:r>
          </a:p>
          <a:p>
            <a:r>
              <a:rPr lang="en-US" sz="2000" dirty="0" smtClean="0"/>
              <a:t>Joint webinar with </a:t>
            </a:r>
            <a:r>
              <a:rPr lang="en-US" sz="2000" dirty="0" err="1" smtClean="0"/>
              <a:t>Spektra</a:t>
            </a:r>
            <a:r>
              <a:rPr lang="en-US" sz="2000" dirty="0" smtClean="0"/>
              <a:t> Tuesday Nov. 6 to explain all the details!</a:t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1600" dirty="0" smtClean="0"/>
              <a:t>Education Services point of contact is </a:t>
            </a:r>
            <a:r>
              <a:rPr lang="en-US" sz="1600" dirty="0" smtClean="0">
                <a:hlinkClick r:id="rId4"/>
              </a:rPr>
              <a:t>Yaakov Simon 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5785"/>
                </a:solidFill>
              </a:rPr>
              <a:t>CCSA Cloud Labs in the Azure Cloud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5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83074" y="1457960"/>
            <a:ext cx="11000914" cy="50914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Sharpen your hacking skills and enhance your cybersecurity knowledge </a:t>
            </a:r>
            <a:r>
              <a:rPr lang="en-US" dirty="0" smtClean="0"/>
              <a:t>with hands-on </a:t>
            </a:r>
            <a:r>
              <a:rPr lang="en-US" dirty="0"/>
              <a:t>gamified training. Train in a relevant, engaging and safe </a:t>
            </a:r>
            <a:r>
              <a:rPr lang="en-US" dirty="0" smtClean="0"/>
              <a:t>simulated environment </a:t>
            </a:r>
            <a:r>
              <a:rPr lang="en-US" dirty="0"/>
              <a:t>while solving real-life problems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Live page to be launched with all relevant info and dates by Nov 15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Multiple levels and Badges for each accomplished challenge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Gamification – Cyber Range/ Cyber Challenge.</a:t>
            </a:r>
            <a:endParaRPr lang="en-US" dirty="0"/>
          </a:p>
        </p:txBody>
      </p:sp>
      <p:pic>
        <p:nvPicPr>
          <p:cNvPr id="2050" name="Picture 2" descr="C:\Users\ipearlson\AppData\Local\Microsoft\Windows\Temporary Internet Files\Content.Outlook\BHMX2Z6Q\cyberchallenge-Thumbnail-696x32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9" y="4445270"/>
            <a:ext cx="4130675" cy="19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2" y="4803493"/>
            <a:ext cx="1330928" cy="12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33" y="4724762"/>
            <a:ext cx="1407478" cy="13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7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51460" y="1457960"/>
            <a:ext cx="11332528" cy="46761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Blue Vs Red Cyber challenge, demonstrating GenV defense capabilities. </a:t>
            </a:r>
          </a:p>
          <a:p>
            <a:pPr marL="0" indent="0">
              <a:buNone/>
            </a:pPr>
            <a:r>
              <a:rPr lang="en-US" dirty="0" smtClean="0"/>
              <a:t>Offer can be prices and tailored user based or team based.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Pricing: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half day – 5CLC’s </a:t>
            </a:r>
            <a:r>
              <a:rPr lang="en-US" dirty="0" smtClean="0"/>
              <a:t>(Price List)</a:t>
            </a:r>
          </a:p>
          <a:p>
            <a:pPr marL="0" indent="0">
              <a:buNone/>
            </a:pPr>
            <a:r>
              <a:rPr lang="en-US" dirty="0"/>
              <a:t>Above </a:t>
            </a:r>
            <a:r>
              <a:rPr lang="en-US" dirty="0" smtClean="0"/>
              <a:t>10 participants </a:t>
            </a:r>
            <a:r>
              <a:rPr lang="en-US" dirty="0"/>
              <a:t>– </a:t>
            </a:r>
            <a:r>
              <a:rPr lang="en-US" dirty="0" smtClean="0"/>
              <a:t>receive 2 </a:t>
            </a:r>
            <a:r>
              <a:rPr lang="en-US" dirty="0"/>
              <a:t>free passes.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460552"/>
            <a:ext cx="10098281" cy="923748"/>
          </a:xfrm>
        </p:spPr>
        <p:txBody>
          <a:bodyPr/>
          <a:lstStyle/>
          <a:p>
            <a:r>
              <a:rPr lang="en-US" dirty="0"/>
              <a:t>Gamification – Cyber Range/ Cyber Challenge.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3011121"/>
            <a:ext cx="5052060" cy="338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9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"/>
            <a:ext cx="12188977" cy="6858014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1"/>
          </p:nvPr>
        </p:nvSpPr>
        <p:spPr>
          <a:xfrm>
            <a:off x="583074" y="1090973"/>
            <a:ext cx="11000914" cy="4676140"/>
          </a:xfrm>
        </p:spPr>
        <p:txBody>
          <a:bodyPr/>
          <a:lstStyle/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sz="1800" dirty="0"/>
              <a:t>Contract </a:t>
            </a:r>
            <a:r>
              <a:rPr lang="en-US" sz="1800" dirty="0" smtClean="0"/>
              <a:t>Overview</a:t>
            </a:r>
          </a:p>
          <a:p>
            <a:pPr lvl="3"/>
            <a:r>
              <a:rPr lang="en-US" sz="1600" dirty="0" smtClean="0"/>
              <a:t>Course scheduling</a:t>
            </a:r>
          </a:p>
          <a:p>
            <a:pPr lvl="3"/>
            <a:r>
              <a:rPr lang="en-US" sz="1600" dirty="0" smtClean="0"/>
              <a:t>Quarterly training quota</a:t>
            </a:r>
            <a:endParaRPr lang="en-US" sz="1600" dirty="0"/>
          </a:p>
          <a:p>
            <a:pPr lvl="2"/>
            <a:r>
              <a:rPr lang="en-US" sz="1800" dirty="0" smtClean="0"/>
              <a:t>PMAP – 1 Stop</a:t>
            </a:r>
            <a:endParaRPr lang="en-US" sz="1800" dirty="0"/>
          </a:p>
          <a:p>
            <a:pPr lvl="3"/>
            <a:r>
              <a:rPr lang="en-US" sz="1600" dirty="0"/>
              <a:t>ATC Partner </a:t>
            </a:r>
            <a:r>
              <a:rPr lang="en-US" sz="1600" dirty="0" smtClean="0"/>
              <a:t>Portal = order e-kits, marketing resources, instructor tools, enablement tools</a:t>
            </a:r>
          </a:p>
          <a:p>
            <a:pPr lvl="3"/>
            <a:r>
              <a:rPr lang="en-US" sz="1600" dirty="0" smtClean="0"/>
              <a:t>Zero dollar $ order form  = student registration via Check  Point  websites</a:t>
            </a:r>
            <a:endParaRPr lang="en-US" sz="1600" dirty="0"/>
          </a:p>
          <a:p>
            <a:pPr lvl="1"/>
            <a:r>
              <a:rPr lang="en-US" dirty="0"/>
              <a:t>Training Sales</a:t>
            </a:r>
          </a:p>
          <a:p>
            <a:pPr lvl="2"/>
            <a:r>
              <a:rPr lang="en-US" sz="1800" dirty="0"/>
              <a:t>Customer registration type</a:t>
            </a:r>
          </a:p>
          <a:p>
            <a:pPr lvl="3"/>
            <a:r>
              <a:rPr lang="en-US" sz="1600" dirty="0"/>
              <a:t>CLC – (CLC)  customer redeeming learning credits for training course</a:t>
            </a:r>
          </a:p>
          <a:p>
            <a:pPr lvl="3"/>
            <a:r>
              <a:rPr lang="en-US" sz="1600" dirty="0"/>
              <a:t>Promotions - </a:t>
            </a:r>
          </a:p>
          <a:p>
            <a:pPr lvl="4"/>
            <a:r>
              <a:rPr lang="en-US" dirty="0"/>
              <a:t>(Net-New customer)  -  new customer promotion </a:t>
            </a:r>
          </a:p>
          <a:p>
            <a:pPr lvl="4"/>
            <a:r>
              <a:rPr lang="en-US" dirty="0"/>
              <a:t>(Customer reference) -  training vouchers for customers who refer check point publicly. </a:t>
            </a:r>
          </a:p>
          <a:p>
            <a:pPr lvl="4"/>
            <a:r>
              <a:rPr lang="en-US" dirty="0"/>
              <a:t>(Selected Growth Partner)  -  training vouchers for partners who are part of Check Point global selected growth program</a:t>
            </a:r>
          </a:p>
          <a:p>
            <a:endParaRPr lang="en-US" sz="3200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>
              <a:solidFill>
                <a:srgbClr val="E45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23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tponder@checkpoint.com</a:t>
            </a:r>
            <a:endParaRPr lang="en-US" dirty="0"/>
          </a:p>
          <a:p>
            <a:r>
              <a:rPr lang="en-US" dirty="0">
                <a:hlinkClick r:id="rId3"/>
              </a:rPr>
              <a:t>atc@checkpoint.com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ATC Program</a:t>
            </a:r>
            <a:r>
              <a:rPr lang="en-US" sz="4800" dirty="0" smtClean="0"/>
              <a:t>	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Hackingpoint</a:t>
            </a:r>
            <a:r>
              <a:rPr lang="en-US" dirty="0" smtClean="0">
                <a:hlinkClick r:id="rId4"/>
              </a:rPr>
              <a:t>@checkpoint.com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HackingPoint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5"/>
              </a:rPr>
              <a:t>jtugwell@checkpoint.com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accountservices@checkpoint.com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certification@checkpoint.com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Certification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>
                <a:hlinkClick r:id="rId8"/>
              </a:rPr>
              <a:t>courseware@checkpoint.com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Courseware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E45785"/>
              </a:buClr>
            </a:pPr>
            <a:r>
              <a:rPr lang="en-US" smtClean="0">
                <a:solidFill>
                  <a:srgbClr val="E45785"/>
                </a:solidFill>
              </a:rPr>
              <a:t>[Protected] for Check Point ATC Partners​
</a:t>
            </a:r>
            <a:endParaRPr lang="en-US" dirty="0">
              <a:solidFill>
                <a:srgbClr val="E45785"/>
              </a:solidFill>
            </a:endParaRPr>
          </a:p>
        </p:txBody>
      </p:sp>
      <p:sp>
        <p:nvSpPr>
          <p:cNvPr id="12" name="Date Placeholder 11" hidden="1"/>
          <p:cNvSpPr>
            <a:spLocks noGrp="1"/>
          </p:cNvSpPr>
          <p:nvPr>
            <p:ph type="dt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693988"/>
            <a:ext cx="5805488" cy="10715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9938" y="6556375"/>
            <a:ext cx="3798887" cy="301625"/>
          </a:xfrm>
        </p:spPr>
        <p:txBody>
          <a:bodyPr/>
          <a:lstStyle/>
          <a:p>
            <a:r>
              <a:rPr lang="en-US" smtClean="0"/>
              <a:t>[Protected] for Check Point ATC Partners​
</a:t>
            </a:r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7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c\Documents\MARKETING\AskMeAnything\Ask Us Anything\shutterstock_554848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88825" cy="6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159693" y="1634206"/>
            <a:ext cx="9421221" cy="2631490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CLC Sales Overview: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ATC Selling, product catalog,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Training portal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0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www.checkpoint.com/clc/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CLC Landing Page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0" y="2362802"/>
            <a:ext cx="6654800" cy="37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1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"/>
            <a:ext cx="12188977" cy="6858014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1"/>
          </p:nvPr>
        </p:nvSpPr>
        <p:spPr>
          <a:xfrm>
            <a:off x="583074" y="1225732"/>
            <a:ext cx="11000914" cy="4676140"/>
          </a:xfrm>
        </p:spPr>
        <p:txBody>
          <a:bodyPr/>
          <a:lstStyle/>
          <a:p>
            <a:r>
              <a:rPr lang="en-US" dirty="0" smtClean="0"/>
              <a:t>Yes, ATCs may purchase CLCs for your customers</a:t>
            </a:r>
            <a:endParaRPr lang="en-US" dirty="0"/>
          </a:p>
          <a:p>
            <a:pPr lvl="1"/>
            <a:r>
              <a:rPr lang="en-US" dirty="0" smtClean="0"/>
              <a:t>Special purchase path now Available to ATC partner</a:t>
            </a:r>
            <a:endParaRPr lang="en-US" dirty="0"/>
          </a:p>
          <a:p>
            <a:pPr lvl="1"/>
            <a:r>
              <a:rPr lang="en-US" dirty="0" smtClean="0"/>
              <a:t>CLC packs are available to ATC partners at the ATC order form in the ATC partner portal. </a:t>
            </a:r>
          </a:p>
          <a:p>
            <a:pPr lvl="2"/>
            <a:r>
              <a:rPr lang="en-US" dirty="0" smtClean="0"/>
              <a:t>Note - User Center account number needed to complete order for CLC packs.</a:t>
            </a:r>
          </a:p>
          <a:p>
            <a:pPr lvl="1"/>
            <a:r>
              <a:rPr lang="en-US" dirty="0" smtClean="0"/>
              <a:t>Starting point - 1 CLC = $100 USD; CLC rate for courses = 3,250 - 5,000 CLCs range</a:t>
            </a:r>
          </a:p>
          <a:p>
            <a:pPr lvl="2"/>
            <a:r>
              <a:rPr lang="en-US" dirty="0" smtClean="0"/>
              <a:t>Packs are available</a:t>
            </a:r>
          </a:p>
          <a:p>
            <a:pPr lvl="2"/>
            <a:r>
              <a:rPr lang="en-US" dirty="0" smtClean="0"/>
              <a:t>Discount rate for large volume</a:t>
            </a:r>
          </a:p>
          <a:p>
            <a:pPr lvl="3"/>
            <a:r>
              <a:rPr lang="en-US" dirty="0" smtClean="0"/>
              <a:t>Up to 500 CLCs – 30% discount</a:t>
            </a:r>
          </a:p>
          <a:p>
            <a:pPr lvl="3"/>
            <a:r>
              <a:rPr lang="en-US" dirty="0" smtClean="0"/>
              <a:t>501-999 CLCs – 35% discount</a:t>
            </a:r>
          </a:p>
          <a:p>
            <a:pPr lvl="3"/>
            <a:r>
              <a:rPr lang="en-US" dirty="0" smtClean="0"/>
              <a:t>&gt;1000 CLCs – 39% discount</a:t>
            </a:r>
            <a:endParaRPr lang="en-US" dirty="0"/>
          </a:p>
          <a:p>
            <a:pPr lvl="4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Approved NSP for CLCs purchased at ATC order form </a:t>
            </a:r>
          </a:p>
          <a:p>
            <a:pPr lvl="5"/>
            <a:r>
              <a:rPr lang="en-US" sz="1600" dirty="0" smtClean="0"/>
              <a:t>NSP #1677683 – enter on order form in Additional Comments field</a:t>
            </a:r>
            <a:endParaRPr lang="en-US" sz="1600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CLCs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777777"/>
                </a:solidFill>
              </a:rPr>
              <a:t>[Protected] for Check Point ATC Partners​
</a:t>
            </a:r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3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c\Documents\MARKETING\AskMeAnything\Ask Us Anything\shutterstock_554848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88825" cy="6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 hidden="1"/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6553" y="1648720"/>
            <a:ext cx="8030303" cy="2954655"/>
          </a:xfrm>
          <a:solidFill>
            <a:srgbClr val="FFFFFF">
              <a:alpha val="25098"/>
            </a:srgbClr>
          </a:solidFill>
        </p:spPr>
        <p:txBody>
          <a:bodyPr wrap="square" tIns="91440" bIns="91440">
            <a:spAutoFit/>
          </a:bodyPr>
          <a:lstStyle/>
          <a:p>
            <a:pPr>
              <a:lnSpc>
                <a:spcPts val="2700"/>
              </a:lnSpc>
              <a:buClr>
                <a:srgbClr val="E45785"/>
              </a:buClr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Implementation &amp; Operations</a:t>
            </a:r>
          </a:p>
          <a:p>
            <a:pPr>
              <a:lnSpc>
                <a:spcPts val="2700"/>
              </a:lnSpc>
              <a:buClr>
                <a:srgbClr val="E45785"/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700"/>
              </a:lnSpc>
              <a:buClr>
                <a:srgbClr val="E45785"/>
              </a:buClr>
            </a:pPr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Coop</a:t>
            </a:r>
          </a:p>
          <a:p>
            <a:pPr>
              <a:lnSpc>
                <a:spcPts val="2700"/>
              </a:lnSpc>
              <a:buClr>
                <a:srgbClr val="E45785"/>
              </a:buClr>
            </a:pPr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Cyber-Security </a:t>
            </a:r>
            <a:r>
              <a:rPr lang="en-US" sz="2400" cap="none" dirty="0">
                <a:solidFill>
                  <a:schemeClr val="accent1">
                    <a:lumMod val="50000"/>
                  </a:schemeClr>
                </a:solidFill>
              </a:rPr>
              <a:t>Learning Credits (CLC) </a:t>
            </a:r>
            <a:endParaRPr lang="en-US" sz="24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700"/>
              </a:lnSpc>
              <a:buClr>
                <a:srgbClr val="E45785"/>
              </a:buClr>
            </a:pPr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Training Promotions</a:t>
            </a:r>
            <a:endParaRPr lang="en-US" sz="2400" dirty="0" smtClean="0"/>
          </a:p>
          <a:p>
            <a:pPr marL="342900" lvl="2" indent="-342900" algn="r">
              <a:lnSpc>
                <a:spcPts val="2700"/>
              </a:lnSpc>
              <a:spcBef>
                <a:spcPts val="0"/>
              </a:spcBef>
              <a:buClr>
                <a:srgbClr val="E45785"/>
              </a:buClr>
              <a:buSzPct val="85000"/>
            </a:pPr>
            <a:r>
              <a:rPr lang="en-US" sz="2400" dirty="0" smtClean="0"/>
              <a:t>@ ATC partner perspective</a:t>
            </a:r>
          </a:p>
          <a:p>
            <a:pPr marL="626364" lvl="3" indent="-342900" algn="r">
              <a:lnSpc>
                <a:spcPts val="2700"/>
              </a:lnSpc>
              <a:spcBef>
                <a:spcPts val="0"/>
              </a:spcBef>
              <a:buClr>
                <a:srgbClr val="E45785"/>
              </a:buClr>
              <a:buSzPct val="85000"/>
            </a:pPr>
            <a:r>
              <a:rPr lang="en-US" sz="2200" dirty="0" smtClean="0"/>
              <a:t>What</a:t>
            </a:r>
            <a:r>
              <a:rPr lang="en-US" sz="2200" dirty="0"/>
              <a:t>, why, how to participate, when</a:t>
            </a:r>
          </a:p>
          <a:p>
            <a:pPr>
              <a:lnSpc>
                <a:spcPts val="2700"/>
              </a:lnSpc>
              <a:buClr>
                <a:srgbClr val="E45785"/>
              </a:buClr>
            </a:pP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6856" y="-1"/>
            <a:ext cx="3291968" cy="6862073"/>
            <a:chOff x="8896856" y="-1"/>
            <a:chExt cx="3291968" cy="6862073"/>
          </a:xfrm>
        </p:grpSpPr>
        <p:sp>
          <p:nvSpPr>
            <p:cNvPr id="12" name="Pink: 43%"/>
            <p:cNvSpPr/>
            <p:nvPr/>
          </p:nvSpPr>
          <p:spPr bwMode="gray">
            <a:xfrm rot="10800000">
              <a:off x="10149839" y="4072"/>
              <a:ext cx="2038985" cy="6858000"/>
            </a:xfrm>
            <a:prstGeom prst="rect">
              <a:avLst/>
            </a:prstGeom>
            <a:solidFill>
              <a:srgbClr val="E45785">
                <a:alpha val="83137"/>
              </a:srgb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72183E"/>
                </a:buClr>
                <a:buSzPct val="115000"/>
              </a:pPr>
              <a:endParaRPr lang="en-US" sz="3200" dirty="0" smtClean="0">
                <a:solidFill>
                  <a:srgbClr val="4D4D4F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96856" y="-1"/>
              <a:ext cx="1252984" cy="6862073"/>
              <a:chOff x="10017988" y="-1"/>
              <a:chExt cx="1384836" cy="6862073"/>
            </a:xfrm>
          </p:grpSpPr>
          <p:sp>
            <p:nvSpPr>
              <p:cNvPr id="9" name="Pink: 43%"/>
              <p:cNvSpPr/>
              <p:nvPr/>
            </p:nvSpPr>
            <p:spPr bwMode="gray">
              <a:xfrm rot="10800000">
                <a:off x="10941212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56863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3" name="Pink: 43%"/>
              <p:cNvSpPr/>
              <p:nvPr/>
            </p:nvSpPr>
            <p:spPr bwMode="gray">
              <a:xfrm rot="10800000">
                <a:off x="10479600" y="-1"/>
                <a:ext cx="461612" cy="6858000"/>
              </a:xfrm>
              <a:prstGeom prst="rect">
                <a:avLst/>
              </a:prstGeom>
              <a:solidFill>
                <a:srgbClr val="E45785">
                  <a:alpha val="3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  <p:sp>
            <p:nvSpPr>
              <p:cNvPr id="16" name="Pink: 43%"/>
              <p:cNvSpPr/>
              <p:nvPr/>
            </p:nvSpPr>
            <p:spPr bwMode="gray">
              <a:xfrm rot="10800000">
                <a:off x="10017988" y="4072"/>
                <a:ext cx="461612" cy="6858000"/>
              </a:xfrm>
              <a:prstGeom prst="rect">
                <a:avLst/>
              </a:prstGeom>
              <a:solidFill>
                <a:srgbClr val="E45785">
                  <a:alpha val="10980"/>
                </a:srgbClr>
              </a:solidFill>
              <a:ln w="1270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72183E"/>
                  </a:buClr>
                  <a:buSzPct val="115000"/>
                </a:pPr>
                <a:endParaRPr lang="en-US" sz="3200" dirty="0" smtClean="0">
                  <a:solidFill>
                    <a:srgbClr val="4D4D4F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72183E"/>
              </a:buClr>
            </a:pPr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[Protected] for Check Point ATC Partners​
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0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ATC Partner Operations…..</a:t>
            </a:r>
          </a:p>
          <a:p>
            <a:pPr lvl="1"/>
            <a:r>
              <a:rPr lang="en-US" dirty="0"/>
              <a:t>ATC partner </a:t>
            </a:r>
            <a:r>
              <a:rPr lang="en-US" u="sng" dirty="0"/>
              <a:t>must enroll </a:t>
            </a:r>
            <a:r>
              <a:rPr lang="en-US" dirty="0"/>
              <a:t>to this Add-On program offer.</a:t>
            </a:r>
          </a:p>
          <a:p>
            <a:pPr lvl="2"/>
            <a:r>
              <a:rPr lang="en-US" dirty="0"/>
              <a:t>ATC partner post courses for Check Point to resale; Check Point will pay ATC partner for students that register via these paths</a:t>
            </a:r>
          </a:p>
          <a:p>
            <a:pPr lvl="1"/>
            <a:r>
              <a:rPr lang="en-US" dirty="0" smtClean="0"/>
              <a:t>Coop Dashboard = channel partner training </a:t>
            </a:r>
            <a:r>
              <a:rPr lang="en-US" u="sng" dirty="0" smtClean="0"/>
              <a:t>AND</a:t>
            </a:r>
            <a:r>
              <a:rPr lang="en-US" dirty="0" smtClean="0"/>
              <a:t> customer promotions </a:t>
            </a:r>
            <a:r>
              <a:rPr lang="en-US" u="sng" dirty="0" smtClean="0"/>
              <a:t>AND</a:t>
            </a:r>
            <a:r>
              <a:rPr lang="en-US" dirty="0" smtClean="0"/>
              <a:t> CLC training delivery tool</a:t>
            </a:r>
            <a:endParaRPr lang="en-US" dirty="0"/>
          </a:p>
          <a:p>
            <a:pPr lvl="2"/>
            <a:r>
              <a:rPr lang="en-US" dirty="0" smtClean="0"/>
              <a:t>All student registrations must be completed at Coop or CLC dashboard</a:t>
            </a:r>
          </a:p>
          <a:p>
            <a:pPr lvl="3"/>
            <a:r>
              <a:rPr lang="en-US" dirty="0" smtClean="0"/>
              <a:t>ATC to complete monthly report and invoicing for these promotions</a:t>
            </a:r>
          </a:p>
          <a:p>
            <a:pPr lvl="1"/>
            <a:r>
              <a:rPr lang="en-US" dirty="0" smtClean="0"/>
              <a:t>ATCs upload and manage course listing at this site</a:t>
            </a:r>
          </a:p>
          <a:p>
            <a:pPr lvl="1"/>
            <a:r>
              <a:rPr lang="en-US" dirty="0" smtClean="0"/>
              <a:t>Daily payment rate per contract amendment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Coop, Net-New Customer Promotions, CLC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[Protected] for Check Point ATC Partners​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93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C3E680E7-C5E5-4B20-816C-7F423D943186}" vid="{D4B0293E-1D6B-4159-BF23-D70143FAFADC}"/>
    </a:ext>
  </a:extLst>
</a:theme>
</file>

<file path=ppt/theme/theme10.xml><?xml version="1.0" encoding="utf-8"?>
<a:theme xmlns:a="http://schemas.openxmlformats.org/drawingml/2006/main" name="14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C328242-1B38-4F36-920D-F2A412C05D89}" vid="{EE17BF5E-1DFE-4C96-95FC-4B4CB577D01F}"/>
    </a:ext>
  </a:extLst>
</a:theme>
</file>

<file path=ppt/theme/theme11.xml><?xml version="1.0" encoding="utf-8"?>
<a:theme xmlns:a="http://schemas.openxmlformats.org/drawingml/2006/main" name="CP2018_corptemp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F3F37F91-B43A-4C95-990A-44BD3DDAEAA0}" vid="{B9C39CB3-6256-418D-9C6F-BCA6FE3742C9}"/>
    </a:ext>
  </a:extLst>
</a:theme>
</file>

<file path=ppt/theme/theme1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P_Powerpoint_temp_2016_widescreen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square" lIns="121883" tIns="60941" rIns="121883" bIns="60941" numCol="1" rtlCol="0" anchor="t" anchorCtr="0" compatLnSpc="1">
        <a:prstTxWarp prst="textNoShape">
          <a:avLst/>
        </a:prstTxWarp>
        <a:noAutofit/>
      </a:bodyPr>
      <a:lstStyle>
        <a:defPPr>
          <a:defRPr sz="2400" kern="0" smtClean="0"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0C328242-1B38-4F36-920D-F2A412C05D89}" vid="{EE17BF5E-1DFE-4C96-95FC-4B4CB577D01F}"/>
    </a:ext>
  </a:extLst>
</a:theme>
</file>

<file path=ppt/theme/theme3.xml><?xml version="1.0" encoding="utf-8"?>
<a:theme xmlns:a="http://schemas.openxmlformats.org/drawingml/2006/main" name="CP_PowerPoint_sample slides_widescreen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alibri-Bas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square" lIns="121883" tIns="60941" rIns="121883" bIns="60941" numCol="1" rtlCol="0" anchor="t" anchorCtr="0" compatLnSpc="1">
        <a:prstTxWarp prst="textNoShape">
          <a:avLst/>
        </a:prstTxWarp>
        <a:noAutofit/>
      </a:bodyPr>
      <a:lstStyle>
        <a:defPPr>
          <a:defRPr sz="2400" kern="0" smtClean="0"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KO_2016-template_WIDE.pptx" id="{43CA6722-02DC-49FA-A597-1BAB33235DAA}" vid="{FBAC6C93-4BFC-401F-8439-2F3B9E869118}"/>
    </a:ext>
  </a:extLst>
</a:theme>
</file>

<file path=ppt/theme/theme4.xml><?xml version="1.0" encoding="utf-8"?>
<a:theme xmlns:a="http://schemas.openxmlformats.org/drawingml/2006/main" name="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C328242-1B38-4F36-920D-F2A412C05D89}" vid="{EE17BF5E-1DFE-4C96-95FC-4B4CB577D01F}"/>
    </a:ext>
  </a:extLst>
</a:theme>
</file>

<file path=ppt/theme/theme5.xml><?xml version="1.0" encoding="utf-8"?>
<a:theme xmlns:a="http://schemas.openxmlformats.org/drawingml/2006/main" name="2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C328242-1B38-4F36-920D-F2A412C05D89}" vid="{EE17BF5E-1DFE-4C96-95FC-4B4CB577D01F}"/>
    </a:ext>
  </a:extLst>
</a:theme>
</file>

<file path=ppt/theme/theme6.xml><?xml version="1.0" encoding="utf-8"?>
<a:theme xmlns:a="http://schemas.openxmlformats.org/drawingml/2006/main" name="4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C328242-1B38-4F36-920D-F2A412C05D89}" vid="{EE17BF5E-1DFE-4C96-95FC-4B4CB577D01F}"/>
    </a:ext>
  </a:extLst>
</a:theme>
</file>

<file path=ppt/theme/theme7.xml><?xml version="1.0" encoding="utf-8"?>
<a:theme xmlns:a="http://schemas.openxmlformats.org/drawingml/2006/main" name="5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C328242-1B38-4F36-920D-F2A412C05D89}" vid="{EE17BF5E-1DFE-4C96-95FC-4B4CB577D01F}"/>
    </a:ext>
  </a:extLst>
</a:theme>
</file>

<file path=ppt/theme/theme8.xml><?xml version="1.0" encoding="utf-8"?>
<a:theme xmlns:a="http://schemas.openxmlformats.org/drawingml/2006/main" name="8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0C328242-1B38-4F36-920D-F2A412C05D89}" vid="{EE17BF5E-1DFE-4C96-95FC-4B4CB577D01F}"/>
    </a:ext>
  </a:extLst>
</a:theme>
</file>

<file path=ppt/theme/theme9.xml><?xml version="1.0" encoding="utf-8"?>
<a:theme xmlns:a="http://schemas.openxmlformats.org/drawingml/2006/main" name="11_CP_CorpTemp_2017">
  <a:themeElements>
    <a:clrScheme name="Check Point 2016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E45785"/>
      </a:accent1>
      <a:accent2>
        <a:srgbClr val="72183E"/>
      </a:accent2>
      <a:accent3>
        <a:srgbClr val="A7A9AC"/>
      </a:accent3>
      <a:accent4>
        <a:srgbClr val="202121"/>
      </a:accent4>
      <a:accent5>
        <a:srgbClr val="DCDBDC"/>
      </a:accent5>
      <a:accent6>
        <a:srgbClr val="6D6E71"/>
      </a:accent6>
      <a:hlink>
        <a:srgbClr val="293896"/>
      </a:hlink>
      <a:folHlink>
        <a:srgbClr val="592351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0C328242-1B38-4F36-920D-F2A412C05D89}" vid="{EE17BF5E-1DFE-4C96-95FC-4B4CB577D0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20495</TotalTime>
  <Words>1748</Words>
  <Application>Microsoft Office PowerPoint</Application>
  <PresentationFormat>Custom</PresentationFormat>
  <Paragraphs>348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blank</vt:lpstr>
      <vt:lpstr>CP_Powerpoint_temp_2016_widescreen</vt:lpstr>
      <vt:lpstr>CP_PowerPoint_sample slides_widescreen</vt:lpstr>
      <vt:lpstr>CP_CorpTemp_2017</vt:lpstr>
      <vt:lpstr>2_CP_CorpTemp_2017</vt:lpstr>
      <vt:lpstr>4_CP_CorpTemp_2017</vt:lpstr>
      <vt:lpstr>5_CP_CorpTemp_2017</vt:lpstr>
      <vt:lpstr>8_CP_CorpTemp_2017</vt:lpstr>
      <vt:lpstr>11_CP_CorpTemp_2017</vt:lpstr>
      <vt:lpstr>14_CP_CorpTemp_2017</vt:lpstr>
      <vt:lpstr>CP2018_corptemp</vt:lpstr>
      <vt:lpstr>PowerPoint Presentation</vt:lpstr>
      <vt:lpstr>Agenda</vt:lpstr>
      <vt:lpstr>         E-Kits /Regional Stats </vt:lpstr>
      <vt:lpstr>ATC Program</vt:lpstr>
      <vt:lpstr>PowerPoint Presentation</vt:lpstr>
      <vt:lpstr>New CLC Landing Page</vt:lpstr>
      <vt:lpstr>Buying CLCs</vt:lpstr>
      <vt:lpstr>PowerPoint Presentation</vt:lpstr>
      <vt:lpstr>Coop, Net-New Customer Promotions, CLC</vt:lpstr>
      <vt:lpstr>After ATC is Enrolled to Deliver Courses…. </vt:lpstr>
      <vt:lpstr>After ATC is Enrolled to Deliver Courses…. </vt:lpstr>
      <vt:lpstr>Coop Dashboard </vt:lpstr>
      <vt:lpstr>CLC Portal, Dashboard</vt:lpstr>
      <vt:lpstr>Knowledge is Power</vt:lpstr>
      <vt:lpstr>2018-2019 Program Events</vt:lpstr>
      <vt:lpstr>PowerPoint Presentation</vt:lpstr>
      <vt:lpstr>Courseware Roadmap</vt:lpstr>
      <vt:lpstr>Summary</vt:lpstr>
      <vt:lpstr>PowerPoint Presentation</vt:lpstr>
      <vt:lpstr>Contact</vt:lpstr>
      <vt:lpstr>PowerPoint Presentation</vt:lpstr>
      <vt:lpstr>E-Kits</vt:lpstr>
      <vt:lpstr>Order Form @ ATC Partner Portal</vt:lpstr>
      <vt:lpstr>Order Form</vt:lpstr>
      <vt:lpstr>Verifying Individual Email Address @ User Center</vt:lpstr>
      <vt:lpstr>New Capsule Docs Program</vt:lpstr>
      <vt:lpstr>Summary</vt:lpstr>
      <vt:lpstr>PowerPoint Presentation</vt:lpstr>
      <vt:lpstr>Certification</vt:lpstr>
      <vt:lpstr>Certification Promotions</vt:lpstr>
      <vt:lpstr>Contact</vt:lpstr>
      <vt:lpstr>PowerPoint Presentation</vt:lpstr>
      <vt:lpstr>Innovating for the Future</vt:lpstr>
      <vt:lpstr>Comparative Analysis</vt:lpstr>
      <vt:lpstr>PowerPoint Presentation</vt:lpstr>
      <vt:lpstr>Badge Samples</vt:lpstr>
      <vt:lpstr>CCSA Cloud Labs in the Azure Cloud</vt:lpstr>
      <vt:lpstr>Gamification – Cyber Range/ Cyber Challenge.</vt:lpstr>
      <vt:lpstr>Gamification – Cyber Range/ Cyber Challenge.</vt:lpstr>
      <vt:lpstr>Contact Information</vt:lpstr>
      <vt:lpstr>PowerPoint Presentation</vt:lpstr>
    </vt:vector>
  </TitlesOfParts>
  <Company>Check Point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Check Point Employee</dc:creator>
  <cp:lastModifiedBy>Toni Ponder</cp:lastModifiedBy>
  <cp:revision>243</cp:revision>
  <cp:lastPrinted>2018-10-17T22:15:30Z</cp:lastPrinted>
  <dcterms:created xsi:type="dcterms:W3CDTF">2017-06-05T17:39:32Z</dcterms:created>
  <dcterms:modified xsi:type="dcterms:W3CDTF">2018-10-31T12:59:11Z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chkptucos">
    <vt:i4>0</vt:i4>
  </property>
  <property fmtid="{D5CDD505-2E9C-101B-9397-08002B2CF9AE}" pid="65" name="lqminfo">
    <vt:i4>1</vt:i4>
  </property>
  <property fmtid="{D5CDD505-2E9C-101B-9397-08002B2CF9AE}" pid="66" name="lqmsess">
    <vt:lpwstr>f8d51ec9-3e98-4607-8227-9e8c224e9419</vt:lpwstr>
  </property>
</Properties>
</file>